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42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A0C283"/>
    <a:srgbClr val="78AAD6"/>
    <a:srgbClr val="93B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05" autoAdjust="0"/>
  </p:normalViewPr>
  <p:slideViewPr>
    <p:cSldViewPr snapToGrid="0">
      <p:cViewPr varScale="1">
        <p:scale>
          <a:sx n="53" d="100"/>
          <a:sy n="53" d="100"/>
        </p:scale>
        <p:origin x="186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reativecommons.org/licenses/by-sa/4.0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arrett Grolemund…"/>
          <p:cNvSpPr txBox="1"/>
          <p:nvPr/>
        </p:nvSpPr>
        <p:spPr>
          <a:xfrm>
            <a:off x="9440582" y="10793754"/>
            <a:ext cx="5484344" cy="1882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Garrett Grolemund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Data Scientist, Educator</a:t>
            </a:r>
          </a:p>
          <a:p>
            <a:pPr>
              <a:defRPr sz="28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January 2017</a:t>
            </a:r>
          </a:p>
        </p:txBody>
      </p:sp>
      <p:sp>
        <p:nvSpPr>
          <p:cNvPr id="13" name="Master the Tidyverse"/>
          <p:cNvSpPr txBox="1"/>
          <p:nvPr/>
        </p:nvSpPr>
        <p:spPr>
          <a:xfrm>
            <a:off x="777634" y="1039470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Master the Tidyverse</a:t>
            </a:r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copy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ata types with"/>
          <p:cNvSpPr txBox="1"/>
          <p:nvPr/>
        </p:nvSpPr>
        <p:spPr>
          <a:xfrm>
            <a:off x="777634" y="1113655"/>
            <a:ext cx="22828730" cy="4463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pPr>
              <a:defRPr b="1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0" dirty="0"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Data types with</a:t>
            </a:r>
          </a:p>
        </p:txBody>
      </p:sp>
      <p:pic>
        <p:nvPicPr>
          <p:cNvPr id="179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tringr.png" descr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lubridate.png" descr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defRPr>
            </a:lvl1pPr>
          </a:lstStyle>
          <a:p>
            <a:pPr>
              <a:defRPr u="none"/>
            </a:pPr>
            <a:r>
              <a:rPr u="sng">
                <a:hlinkClick r:id="rId6"/>
              </a:rPr>
              <a:t>CC BY-SA RStudio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sz="9600" cap="none">
                <a:solidFill>
                  <a:srgbClr val="F3F3F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2387600" y="8001000"/>
            <a:ext cx="19621500" cy="863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6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2374900" y="5384800"/>
            <a:ext cx="19621500" cy="1866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1100" i="1">
                <a:solidFill>
                  <a:srgbClr val="005493">
                    <a:alpha val="75000"/>
                  </a:srgbClr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18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copy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creativecommons.org/licenses/by-sa/4.0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defRPr>
            </a:lvl1pPr>
          </a:lstStyle>
          <a:p>
            <a:pPr>
              <a:defRPr u="none"/>
            </a:pPr>
            <a:r>
              <a:rPr u="sng">
                <a:hlinkClick r:id="rId21"/>
              </a:rPr>
              <a:t>CC BY-SA RStudio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000" b="0" i="0" u="none" strike="noStrike" cap="all" spc="0" baseline="0">
          <a:ln>
            <a:noFill/>
          </a:ln>
          <a:solidFill>
            <a:srgbClr val="447FB5"/>
          </a:solidFill>
          <a:uFillTx/>
          <a:latin typeface="Source Sans Pro ExtraLight"/>
          <a:ea typeface="Source Sans Pro ExtraLight"/>
          <a:cs typeface="Source Sans Pro ExtraLight"/>
          <a:sym typeface="Source Sans Pro ExtraLight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sz="5300" b="0" i="0" u="none" strike="noStrike" cap="none" spc="0" baseline="0">
          <a:ln>
            <a:noFill/>
          </a:ln>
          <a:solidFill>
            <a:srgbClr val="212733"/>
          </a:solidFill>
          <a:uFillTx/>
          <a:latin typeface="Source Sans Pro Light"/>
          <a:ea typeface="Source Sans Pro Light"/>
          <a:cs typeface="Source Sans Pro Light"/>
          <a:sym typeface="Source Sans Pro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reativecommons.org/licenses/by-sa/4.0/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reativecommons.org/licenses/by-sa/4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4.0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reativecommons.org/licenses/by-sa/4.0/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7244A-C0B2-4E9B-BF09-E7C9F86950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56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7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  <p:sp>
        <p:nvSpPr>
          <p:cNvPr id="258" name="Can we compute the proportion of NYC flights that arrived late?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Can we compute the proportion of NYC flights that arrived late?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82" name="fct_collaps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fct_collapse()</a:t>
            </a:r>
          </a:p>
        </p:txBody>
      </p:sp>
      <p:sp>
        <p:nvSpPr>
          <p:cNvPr id="783" name="Changes multiple levels into single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multiple levels into single levels</a:t>
            </a:r>
          </a:p>
        </p:txBody>
      </p:sp>
      <p:sp>
        <p:nvSpPr>
          <p:cNvPr id="784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85" name="fct_collaps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F804376-4A50-4220-BB2E-BB43F99F4809}"/>
              </a:ext>
            </a:extLst>
          </p:cNvPr>
          <p:cNvSpPr/>
          <p:nvPr/>
        </p:nvSpPr>
        <p:spPr>
          <a:xfrm>
            <a:off x="5366478" y="7724303"/>
            <a:ext cx="3621058" cy="1998418"/>
          </a:xfrm>
          <a:prstGeom prst="wedgeRoundRectCallout">
            <a:avLst>
              <a:gd name="adj1" fmla="val 87752"/>
              <a:gd name="adj2" fmla="val -10313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56E9D5B-622C-4911-87EE-B74598B09968}"/>
              </a:ext>
            </a:extLst>
          </p:cNvPr>
          <p:cNvSpPr/>
          <p:nvPr/>
        </p:nvSpPr>
        <p:spPr>
          <a:xfrm>
            <a:off x="9253727" y="7717039"/>
            <a:ext cx="10314433" cy="4756620"/>
          </a:xfrm>
          <a:prstGeom prst="wedgeRoundRectCallout">
            <a:avLst>
              <a:gd name="adj1" fmla="val -27192"/>
              <a:gd name="adj2" fmla="val -7203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named arguments set to a character vector (levels in the vector will be collapsed to the name of the argument)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Rectangle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90" name="gss_cat %&gt;%…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"Not str democrat",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pic>
        <p:nvPicPr>
          <p:cNvPr id="79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Rplot04.png" descr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801" name="Group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797" name="There are relatively few points in each of these groups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There are relatively few points in each of these groups</a:t>
              </a:r>
            </a:p>
          </p:txBody>
        </p:sp>
        <p:sp>
          <p:nvSpPr>
            <p:cNvPr id="798" name="Line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9" name="Line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0" name="Line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" grpId="1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6.png" descr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09" name="fct_lump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fct_lump()</a:t>
            </a:r>
          </a:p>
        </p:txBody>
      </p:sp>
      <p:sp>
        <p:nvSpPr>
          <p:cNvPr id="810" name="Collapses levels with fewest values into a single level. By default collapses as many levels as possible such that the new level is still the smallest."/>
          <p:cNvSpPr txBox="1"/>
          <p:nvPr/>
        </p:nvSpPr>
        <p:spPr>
          <a:xfrm>
            <a:off x="4109082" y="3564309"/>
            <a:ext cx="16155898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Collapses levels with fewest values into a single level. By default collapses as many levels as possible such that the new level is still the smallest.</a:t>
            </a:r>
          </a:p>
        </p:txBody>
      </p:sp>
      <p:sp>
        <p:nvSpPr>
          <p:cNvPr id="811" name="Rectangle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12" name="fct_lump(f, other_level = &quot;Other&quot;, …)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other_level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"Other",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13" name="name of new level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name of new level</a:t>
            </a:r>
          </a:p>
        </p:txBody>
      </p:sp>
      <p:sp>
        <p:nvSpPr>
          <p:cNvPr id="814" name="factor with levels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 with levels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19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 +</a:t>
            </a: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Rplot07.png" descr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Rplot08.png" descr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Rectangle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0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32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fct_collapse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"Not str republican",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fct_lump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+ labs(x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 +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coord_flip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Date time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Date times</a:t>
            </a:r>
          </a:p>
        </p:txBody>
      </p:sp>
      <p:pic>
        <p:nvPicPr>
          <p:cNvPr id="835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2" name="Math with logicals"/>
          <p:cNvSpPr txBox="1"/>
          <p:nvPr/>
        </p:nvSpPr>
        <p:spPr>
          <a:xfrm>
            <a:off x="8757711" y="5659568"/>
            <a:ext cx="6868578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Math with logicals</a:t>
            </a:r>
          </a:p>
        </p:txBody>
      </p:sp>
      <p:sp>
        <p:nvSpPr>
          <p:cNvPr id="263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38" name="Does every year have 365 day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year have 365 days?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1" name="Does every day have 24 hour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day have 24 hours?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4" name="Does every minute have 60 seconds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Does every minute have 60 seconds?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847" name="What does a month measu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does a month measure?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1" name="instants - specific moments in time (e.g., Jan 1, 2017)…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instants</a:t>
            </a:r>
            <a:r>
              <a:t>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specific moments in time (e.g., Jan 1, 2017)</a:t>
            </a:r>
          </a:p>
          <a:p>
            <a:pPr marL="508000" indent="-508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spans </a:t>
            </a:r>
            <a:r>
              <a:rPr>
                <a:latin typeface="Source Sans Pro"/>
                <a:ea typeface="Source Sans Pro"/>
                <a:cs typeface="Source Sans Pro"/>
                <a:sym typeface="Source Sans Pro"/>
              </a:rPr>
              <a:t>- spans of time (e.g., a day)</a:t>
            </a:r>
          </a:p>
        </p:txBody>
      </p:sp>
      <p:sp>
        <p:nvSpPr>
          <p:cNvPr id="852" name="Dates and times involve: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 and times involve: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56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857" name="Creating dates/times (i.e. parsing)…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 and change parts of a date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Deal with time zones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math with instants and time spans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860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day of the week to fly?</a:t>
            </a:r>
          </a:p>
        </p:txBody>
      </p:sp>
      <p:pic>
        <p:nvPicPr>
          <p:cNvPr id="86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64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66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67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68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1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1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3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74" name="flights %&gt;%…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sched_dep_time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Screen Shot 2017-08-04 at 4.25.21 PM.png" descr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879" name="Rectangle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80" name="flights %&gt;% select(c(1, 2, 3, 17, 18, 5, 19))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</a:t>
            </a:r>
            <a:r>
              <a:rPr dirty="0">
                <a:solidFill>
                  <a:srgbClr val="A6AAA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%&gt;% select(c(1, 2, 3, 17, 18, 5, 19))</a:t>
            </a:r>
          </a:p>
        </p:txBody>
      </p:sp>
      <p:sp>
        <p:nvSpPr>
          <p:cNvPr id="881" name="Oval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67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68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reating dates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times</a:t>
            </a:r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87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2017-01-01 12:34:56</a:t>
            </a:r>
          </a:p>
        </p:txBody>
      </p:sp>
      <p:sp>
        <p:nvSpPr>
          <p:cNvPr id="888" name="(some of) R’s instant class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(some of)</a:t>
            </a:r>
            <a:r>
              <a:t> R’s instant classes</a:t>
            </a:r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892" name="Rounded Rectangle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3" name="POSIXct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POSIXct</a:t>
            </a:r>
          </a:p>
        </p:txBody>
      </p:sp>
      <p:sp>
        <p:nvSpPr>
          <p:cNvPr id="894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12:34:56</a:t>
            </a:r>
          </a:p>
        </p:txBody>
      </p:sp>
      <p:sp>
        <p:nvSpPr>
          <p:cNvPr id="895" name="Rectangle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96" name="Sys.time()…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1483292096</a:t>
            </a:r>
          </a:p>
        </p:txBody>
      </p:sp>
      <p:sp>
        <p:nvSpPr>
          <p:cNvPr id="897" name="Stored as the number of seconds since 1970-01-01 00:00:0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96570">
              <a:defRPr sz="51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1970-01-01 00:00:00</a:t>
            </a:r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01" name="Rounded Rectangle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2" name="Dat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Dates</a:t>
            </a:r>
          </a:p>
        </p:txBody>
      </p:sp>
      <p:sp>
        <p:nvSpPr>
          <p:cNvPr id="903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2017-01-01 </a:t>
            </a: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12:34:56</a:t>
            </a:r>
          </a:p>
        </p:txBody>
      </p:sp>
      <p:sp>
        <p:nvSpPr>
          <p:cNvPr id="904" name="Rectangle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05" name="Sys.Date()…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Sys.Date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17167</a:t>
            </a:r>
          </a:p>
        </p:txBody>
      </p:sp>
      <p:sp>
        <p:nvSpPr>
          <p:cNvPr id="906" name="Stored as the number of days since 1970-01-01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days since 1970-01-01</a:t>
            </a:r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1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12" name="A class for representing just clock times.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class for representing just clock times.</a:t>
            </a:r>
          </a:p>
        </p:txBody>
      </p:sp>
      <p:sp>
        <p:nvSpPr>
          <p:cNvPr id="913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4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1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19" name="hm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</a:t>
            </a:r>
          </a:p>
        </p:txBody>
      </p:sp>
      <p:sp>
        <p:nvSpPr>
          <p:cNvPr id="92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21" name="Rectangle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2" name="library(hms)…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seconds = 56, min = 34, hour = 12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12:34:56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(56, 34, 12))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45296</a:t>
            </a:r>
          </a:p>
        </p:txBody>
      </p:sp>
      <p:sp>
        <p:nvSpPr>
          <p:cNvPr id="923" name="Stored as the number of seconds since 00:00:00.*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the number of seconds since 00:00:00.*</a:t>
            </a:r>
          </a:p>
        </p:txBody>
      </p:sp>
      <p:sp>
        <p:nvSpPr>
          <p:cNvPr id="92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28" name="Rounded Rectangle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29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930" name="2017-01-01 12:34:56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DCDE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2017-01-01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12:34:56</a:t>
            </a:r>
          </a:p>
        </p:txBody>
      </p:sp>
      <p:sp>
        <p:nvSpPr>
          <p:cNvPr id="93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932" name="Rectangle"/>
          <p:cNvSpPr/>
          <p:nvPr/>
        </p:nvSpPr>
        <p:spPr>
          <a:xfrm>
            <a:off x="4025134" y="4847607"/>
            <a:ext cx="16200798" cy="238416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33" name="library(hms)…"/>
          <p:cNvSpPr txBox="1"/>
          <p:nvPr/>
        </p:nvSpPr>
        <p:spPr>
          <a:xfrm>
            <a:off x="4235158" y="5042070"/>
            <a:ext cx="15913684" cy="2160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seconds, minutes, hours, 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Your Turn 5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5</a:t>
            </a:r>
          </a:p>
        </p:txBody>
      </p:sp>
      <p:sp>
        <p:nvSpPr>
          <p:cNvPr id="936" name="What is the best time of day to fly?…"/>
          <p:cNvSpPr txBox="1">
            <a:spLocks noGrp="1"/>
          </p:cNvSpPr>
          <p:nvPr>
            <p:ph type="body" idx="4294967295"/>
          </p:nvPr>
        </p:nvSpPr>
        <p:spPr>
          <a:xfrm>
            <a:off x="1967655" y="2144524"/>
            <a:ext cx="20448691" cy="942695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compute the time of day for each flight as an hms. 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37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37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1" name="Rplot01.png" descr="Rplot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Rectangle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43" name="flights %&gt;%…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(alpha = 0.2)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47" name="Rplot02.pdf" descr="Rplot0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72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73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74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75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6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951" name="pdf-hourly-delay-3.pdf" descr="pdf-hourly-delay-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Challenge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Challenge</a:t>
            </a:r>
          </a:p>
        </p:txBody>
      </p:sp>
      <p:sp>
        <p:nvSpPr>
          <p:cNvPr id="954" name="Work as a group to modify your code to make the previous graph. You will need to:…"/>
          <p:cNvSpPr txBox="1">
            <a:spLocks noGrp="1"/>
          </p:cNvSpPr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9148">
              <a:spcBef>
                <a:spcPts val="2200"/>
              </a:spcBef>
              <a:buSzTx/>
              <a:buNone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Work as a group to modify your code to make the previous graph. You will need to: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Select just the time, arr_delay, and dep_delay variables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Gather the arr_delay and dep_delay columns into a key:value column pair names type and delay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delay column to contain "Departure" and "Arrival" values</a:t>
            </a:r>
          </a:p>
          <a:p>
            <a:pPr marL="835660" indent="-835660" defTabSz="549148">
              <a:spcBef>
                <a:spcPts val="2200"/>
              </a:spcBef>
              <a:buSzPct val="100000"/>
              <a:buAutoNum type="arabicPeriod"/>
              <a:defRPr sz="564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955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55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5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59" name="Rectangle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0" name="flights %&gt;%…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select(time,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gather("type", "delay", 2:3)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mutate(type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(type,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"Arrival"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"Departure"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type = fct_reorder2(type, time, delay))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delay, color = type)) +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6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65" name="lubridate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</a:t>
            </a:r>
          </a:p>
        </p:txBody>
      </p:sp>
      <p:sp>
        <p:nvSpPr>
          <p:cNvPr id="966" name="Functions for working with dates and time spans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Functions for working with dates and time spans</a:t>
            </a:r>
          </a:p>
        </p:txBody>
      </p:sp>
      <p:sp>
        <p:nvSpPr>
          <p:cNvPr id="967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68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2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73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rPr dirty="0"/>
              <a:t>To parse strings as dates, use a y, m, d, h, m, s combo</a:t>
            </a:r>
          </a:p>
        </p:txBody>
      </p:sp>
      <p:sp>
        <p:nvSpPr>
          <p:cNvPr id="974" name="Rectangle"/>
          <p:cNvSpPr/>
          <p:nvPr/>
        </p:nvSpPr>
        <p:spPr>
          <a:xfrm>
            <a:off x="4011054" y="4470477"/>
            <a:ext cx="16200798" cy="36780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75" name="ymd(&quot;2017/01/11&quot;)…"/>
          <p:cNvSpPr txBox="1"/>
          <p:nvPr/>
        </p:nvSpPr>
        <p:spPr>
          <a:xfrm>
            <a:off x="4154611" y="4840455"/>
            <a:ext cx="15913684" cy="32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"2017/01/11"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"January 11, 2017"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"2017-01-11  01:30:55"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79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980" name="Table"/>
          <p:cNvGraphicFramePr/>
          <p:nvPr>
            <p:extLst>
              <p:ext uri="{D42A27DB-BD31-4B8C-83A1-F6EECF244321}">
                <p14:modId xmlns:p14="http://schemas.microsoft.com/office/powerpoint/2010/main" val="4190222069"/>
              </p:ext>
            </p:extLst>
          </p:nvPr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ydm_h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mdy_h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if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tz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myd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dmy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dym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yq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hms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(), hm(), </a:t>
                      </a:r>
                      <a:r>
                        <a:rPr sz="4500" dirty="0" err="1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ms</a:t>
                      </a:r>
                      <a:r>
                        <a:rPr sz="4500" dirty="0">
                          <a:latin typeface="Source Sans Pro"/>
                          <a:ea typeface="Source Sans Pro"/>
                          <a:cs typeface="Courier New" panose="02070309020205020404" pitchFamily="49" charset="0"/>
                          <a:sym typeface="Source Sans Pro"/>
                        </a:rPr>
                        <a:t>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Rectangle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83" name="ymd_hms(&quot;2017-01-01T12:34:56&quot;)…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"2017-01-01T12:34:56"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"2017/01/01 12:34"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12:34:56 UTC"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dmy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"2 January 17"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"2017-01-02"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"34 56"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"34M 56S"</a:t>
            </a:r>
          </a:p>
        </p:txBody>
      </p:sp>
      <p:sp>
        <p:nvSpPr>
          <p:cNvPr id="984" name="lubridate functions are separator agnostic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 functions are separator agnostic</a:t>
            </a:r>
          </a:p>
        </p:txBody>
      </p:sp>
      <p:pic>
        <p:nvPicPr>
          <p:cNvPr id="98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87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988" name="To parse strings as dates, use a y, m, d, h, m, s combo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To parse strings as dates, use a y, m, d, h, m, s combo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Accessing…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994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995" name="Extract components by name with a singular name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components by name with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singular</a:t>
            </a:r>
            <a:r>
              <a:t> name</a:t>
            </a:r>
          </a:p>
        </p:txBody>
      </p:sp>
      <p:sp>
        <p:nvSpPr>
          <p:cNvPr id="996" name="Rectangle"/>
          <p:cNvSpPr/>
          <p:nvPr/>
        </p:nvSpPr>
        <p:spPr>
          <a:xfrm>
            <a:off x="2057561" y="4629012"/>
            <a:ext cx="20268878" cy="32693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7" name="date &lt;- ymd(&quot;2017-01-11&quot;)…"/>
          <p:cNvSpPr txBox="1"/>
          <p:nvPr/>
        </p:nvSpPr>
        <p:spPr>
          <a:xfrm>
            <a:off x="2201118" y="4818890"/>
            <a:ext cx="19925755" cy="3043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2017</a:t>
            </a:r>
          </a:p>
        </p:txBody>
      </p:sp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1" name="Sett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Setting components</a:t>
            </a:r>
          </a:p>
        </p:txBody>
      </p:sp>
      <p:sp>
        <p:nvSpPr>
          <p:cNvPr id="1002" name="Use the same function to set components"/>
          <p:cNvSpPr txBox="1"/>
          <p:nvPr/>
        </p:nvSpPr>
        <p:spPr>
          <a:xfrm>
            <a:off x="2057307" y="2789579"/>
            <a:ext cx="17192207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Use the same function to set components</a:t>
            </a:r>
          </a:p>
        </p:txBody>
      </p:sp>
      <p:sp>
        <p:nvSpPr>
          <p:cNvPr id="1003" name="Rectangle"/>
          <p:cNvSpPr/>
          <p:nvPr/>
        </p:nvSpPr>
        <p:spPr>
          <a:xfrm>
            <a:off x="2057561" y="4629012"/>
            <a:ext cx="20268878" cy="54571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4" name="date…"/>
          <p:cNvSpPr txBox="1"/>
          <p:nvPr/>
        </p:nvSpPr>
        <p:spPr>
          <a:xfrm>
            <a:off x="2201118" y="4818890"/>
            <a:ext cx="19925755" cy="507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"2017-01-11"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&lt;- 1999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"1999-01-11"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80" name="Math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</a:t>
            </a:r>
          </a:p>
        </p:txBody>
      </p:sp>
      <p:sp>
        <p:nvSpPr>
          <p:cNvPr id="281" name="When you do math with logicals, TRUE becomes 1 and FALSE becomes 0."/>
          <p:cNvSpPr txBox="1"/>
          <p:nvPr/>
        </p:nvSpPr>
        <p:spPr>
          <a:xfrm>
            <a:off x="3021916" y="3000934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22860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When you do math with logicals,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TRUE becomes 1</a:t>
            </a:r>
            <a:r>
              <a:t> and </a:t>
            </a:r>
            <a:r>
              <a:rPr b="1">
                <a:latin typeface="Source Sans Pro"/>
                <a:ea typeface="Source Sans Pro"/>
                <a:cs typeface="Source Sans Pro"/>
                <a:sym typeface="Source Sans Pro"/>
              </a:rPr>
              <a:t>FALSE becomes 0</a:t>
            </a:r>
            <a:r>
              <a:t>.</a:t>
            </a:r>
          </a:p>
        </p:txBody>
      </p:sp>
      <p:sp>
        <p:nvSpPr>
          <p:cNvPr id="282" name="The sum of a logical vector is the count of TRUEs"/>
          <p:cNvSpPr txBox="1"/>
          <p:nvPr/>
        </p:nvSpPr>
        <p:spPr>
          <a:xfrm>
            <a:off x="3021916" y="4767585"/>
            <a:ext cx="1834016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sum</a:t>
            </a:r>
            <a:r>
              <a:t> of a logical vector is the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 of TRUEs</a:t>
            </a:r>
          </a:p>
        </p:txBody>
      </p:sp>
      <p:sp>
        <p:nvSpPr>
          <p:cNvPr id="283" name="The mean of a logical vector is the proportion of TRUEs"/>
          <p:cNvSpPr txBox="1"/>
          <p:nvPr/>
        </p:nvSpPr>
        <p:spPr>
          <a:xfrm>
            <a:off x="3021916" y="9323180"/>
            <a:ext cx="18381600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736600" lvl="1" indent="-508000" algn="l">
              <a:buSzPct val="100000"/>
              <a:buChar char="•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mean </a:t>
            </a:r>
            <a:r>
              <a:t>of a logical vector is the </a:t>
            </a:r>
            <a:r>
              <a:rPr b="1">
                <a:solidFill>
                  <a:srgbClr val="93B67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TRUEs</a:t>
            </a:r>
          </a:p>
        </p:txBody>
      </p:sp>
      <p:sp>
        <p:nvSpPr>
          <p:cNvPr id="284" name="Rectangle"/>
          <p:cNvSpPr/>
          <p:nvPr/>
        </p:nvSpPr>
        <p:spPr>
          <a:xfrm>
            <a:off x="3973467" y="6650476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5" name="sum(c(TRUE, FALSE, TRUE, TRUE))…"/>
          <p:cNvSpPr txBox="1"/>
          <p:nvPr/>
        </p:nvSpPr>
        <p:spPr>
          <a:xfrm>
            <a:off x="4133808" y="6730362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sum(c(TRUE, FALSE, TRUE, TRUE))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3</a:t>
            </a:r>
          </a:p>
        </p:txBody>
      </p:sp>
      <p:sp>
        <p:nvSpPr>
          <p:cNvPr id="286" name="Rectangle"/>
          <p:cNvSpPr/>
          <p:nvPr/>
        </p:nvSpPr>
        <p:spPr>
          <a:xfrm>
            <a:off x="3973467" y="10549128"/>
            <a:ext cx="17299720" cy="21738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7" name="mean(c(1, 2, 3, 4) &lt; 4)…"/>
          <p:cNvSpPr txBox="1"/>
          <p:nvPr/>
        </p:nvSpPr>
        <p:spPr>
          <a:xfrm>
            <a:off x="4133808" y="10629014"/>
            <a:ext cx="16800511" cy="201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 fontScale="85000" lnSpcReduction="2000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mean(c(1, 2, 3, 4) &lt; 4)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0.75</a:t>
            </a:r>
          </a:p>
        </p:txBody>
      </p:sp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08" name="Accessing date time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93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date time components</a:t>
            </a:r>
          </a:p>
        </p:txBody>
      </p:sp>
      <p:graphicFrame>
        <p:nvGraphicFramePr>
          <p:cNvPr id="1009" name="Table"/>
          <p:cNvGraphicFramePr/>
          <p:nvPr/>
        </p:nvGraphicFramePr>
        <p:xfrm>
          <a:off x="4353524" y="2755542"/>
          <a:ext cx="15676949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3571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8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extracts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extra arguments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month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week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 = FALSE, abbr = TRUE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qday()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quarter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yday()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 of year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13" name="Accessing component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Accessing components</a:t>
            </a:r>
          </a:p>
        </p:txBody>
      </p:sp>
      <p:sp>
        <p:nvSpPr>
          <p:cNvPr id="1014" name="Rectangle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5" name="wday(ymd(&quot;2017-01-11&quot;))…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3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dirty="0">
              <a:solidFill>
                <a:srgbClr val="53585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Wed</a:t>
            </a: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7 Levels: Sun &lt; Mon &lt; Tues &lt; Wed &lt; Thurs &lt; ... &lt; Sat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("2017-01-11"),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Sunday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7 Levels: Sunday &lt; Monday &lt; Tuesday &lt; ... &lt; Saturday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build="p" bldLvl="5" animBg="1" advAuto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Your Turn 6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6</a:t>
            </a:r>
          </a:p>
        </p:txBody>
      </p:sp>
      <p:sp>
        <p:nvSpPr>
          <p:cNvPr id="1018" name="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967655" y="3071738"/>
            <a:ext cx="20448691" cy="687839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Fill in the blanks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Calculate the average </a:t>
            </a:r>
            <a:r>
              <a:rPr b="1"/>
              <a:t>arr_delay</a:t>
            </a:r>
            <a:r>
              <a:t> by day of the week.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Plot the results as a column chart (bar chart) with </a:t>
            </a:r>
            <a:r>
              <a:rPr b="1"/>
              <a:t>geom_col()</a:t>
            </a:r>
            <a:r>
              <a:t>.</a:t>
            </a:r>
          </a:p>
        </p:txBody>
      </p:sp>
      <p:pic>
        <p:nvPicPr>
          <p:cNvPr id="101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19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23" name="Rectangle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24" name="flights %&gt;%…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mutate(weekday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wday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label = TRUE,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FALSE))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geom_col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(x = weekday, y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2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3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hms(),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37" name="Parsing function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Parsing functions</a:t>
            </a:r>
          </a:p>
        </p:txBody>
      </p:sp>
      <p:graphicFrame>
        <p:nvGraphicFramePr>
          <p:cNvPr id="1038" name="Table"/>
          <p:cNvGraphicFramePr/>
          <p:nvPr/>
        </p:nvGraphicFramePr>
        <p:xfrm>
          <a:off x="4353524" y="2755542"/>
          <a:ext cx="15676950" cy="10154440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8480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6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parses to 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ymd_hms(), ymd_hm(), ymd_h()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ydm_hms(), ydm_hm(), ydm_h()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POSIXct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dmy_hms(), dmy_hm(), dmy_h()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mdy_hms(), mdy_hm(), mdy_h()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ymd(), ydm(), mdy()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myd(), dmy(), dym(), yq()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Period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F012AD1-186B-4B4A-8FEF-C60D1F090C5A}"/>
              </a:ext>
            </a:extLst>
          </p:cNvPr>
          <p:cNvSpPr/>
          <p:nvPr/>
        </p:nvSpPr>
        <p:spPr>
          <a:xfrm>
            <a:off x="688613" y="7832762"/>
            <a:ext cx="3664911" cy="3803677"/>
          </a:xfrm>
          <a:prstGeom prst="wedgeRoundRectCallout">
            <a:avLst>
              <a:gd name="adj1" fmla="val 104916"/>
              <a:gd name="adj2" fmla="val 6538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Same name as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in hms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43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44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45" name="package name"/>
          <p:cNvSpPr/>
          <p:nvPr/>
        </p:nvSpPr>
        <p:spPr>
          <a:xfrm>
            <a:off x="5389636" y="5742349"/>
            <a:ext cx="4656138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package name</a:t>
            </a:r>
          </a:p>
        </p:txBody>
      </p:sp>
      <p:sp>
        <p:nvSpPr>
          <p:cNvPr id="1046" name="function name"/>
          <p:cNvSpPr/>
          <p:nvPr/>
        </p:nvSpPr>
        <p:spPr>
          <a:xfrm>
            <a:off x="13737105" y="5681429"/>
            <a:ext cx="5167711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function name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6" grpId="2" animBg="1" advAuto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0" name="hms::hms()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hms::hms()</a:t>
            </a:r>
          </a:p>
        </p:txBody>
      </p:sp>
      <p:sp>
        <p:nvSpPr>
          <p:cNvPr id="1051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2" name="lubridate::hms()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lubridate::hms()</a:t>
            </a:r>
          </a:p>
        </p:txBody>
      </p:sp>
    </p:spTree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hms.png" descr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56" name="hm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hms()</a:t>
            </a:r>
          </a:p>
        </p:txBody>
      </p:sp>
      <p:sp>
        <p:nvSpPr>
          <p:cNvPr id="1057" name="* on a typical day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27152">
              <a:defRPr sz="224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* on a typical day</a:t>
            </a:r>
          </a:p>
        </p:txBody>
      </p:sp>
      <p:sp>
        <p:nvSpPr>
          <p:cNvPr id="1058" name="Rectangle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9" name="hms::hms(seconds = 3, hours = 5)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seconds = 3, hours = 5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0BD5AC1-8257-4FE5-8315-7A236AFE91FC}"/>
              </a:ext>
            </a:extLst>
          </p:cNvPr>
          <p:cNvSpPr/>
          <p:nvPr/>
        </p:nvSpPr>
        <p:spPr>
          <a:xfrm>
            <a:off x="4663649" y="7109018"/>
            <a:ext cx="6931152" cy="2917819"/>
          </a:xfrm>
          <a:prstGeom prst="wedgeRoundRectCallout">
            <a:avLst>
              <a:gd name="adj1" fmla="val -8432"/>
              <a:gd name="adj2" fmla="val -8917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hms() function in the hms package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Turn 1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1</a:t>
            </a:r>
          </a:p>
        </p:txBody>
      </p:sp>
      <p:sp>
        <p:nvSpPr>
          <p:cNvPr id="290" name="Use flights to create delayed, a variable that displays whether a flight was delayed (arr_delay &gt; 0).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Then, remove all rows that contain an NA in </a:t>
            </a:r>
            <a:r>
              <a:rPr b="1"/>
              <a:t>delayed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proportion of flights were delayed</a:t>
            </a:r>
          </a:p>
        </p:txBody>
      </p:sp>
      <p:pic>
        <p:nvPicPr>
          <p:cNvPr id="29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2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91"/>
                </p:tgtEl>
              </p:cMediaNode>
            </p:video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Dealing with time zones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Dealing with time zones</a:t>
            </a:r>
          </a:p>
        </p:txBody>
      </p:sp>
    </p:spTree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65" name="How many time zones are t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How many time zones are there?</a:t>
            </a:r>
          </a:p>
        </p:txBody>
      </p:sp>
      <p:pic>
        <p:nvPicPr>
          <p:cNvPr id="106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9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071" name="589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589</a:t>
            </a: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75" name="Time zone na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Time zone names</a:t>
            </a:r>
          </a:p>
        </p:txBody>
      </p:sp>
      <p:sp>
        <p:nvSpPr>
          <p:cNvPr id="1076" name="Rectangle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77" name="OlsonNames()…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OlsonNames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Addis_Ababa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589 total   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0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83" name="What is the &quot;benchmark&quot; time zone?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the "benchmark" time zone?</a:t>
            </a:r>
          </a:p>
        </p:txBody>
      </p:sp>
      <p:sp>
        <p:nvSpPr>
          <p:cNvPr id="1084" name="GMT?…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UTC</a:t>
            </a:r>
          </a:p>
        </p:txBody>
      </p:sp>
    </p:spTree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88" name="ymd() family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ymd() family</a:t>
            </a:r>
          </a:p>
        </p:txBody>
      </p:sp>
      <p:sp>
        <p:nvSpPr>
          <p:cNvPr id="1089" name="Rectangle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90" name="ymd_hms(…, tz = &quot;UTC&quot;)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…,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"UTC"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091" name="Lubridate functions use UTC by default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Lubridate functions use UTC by default</a:t>
            </a:r>
          </a:p>
        </p:txBody>
      </p:sp>
    </p:spTree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094" name="nyc &lt;- now(tz = &quot;America/New_York&quot;)…"/>
          <p:cNvSpPr txBox="1">
            <a:spLocks noGrp="1"/>
          </p:cNvSpPr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dirty="0"/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 &lt;- now(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coasts &lt;- c(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is the time zone of coasts?</a:t>
            </a:r>
          </a:p>
        </p:txBody>
      </p:sp>
    </p:spTree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098" name="!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!</a:t>
            </a:r>
          </a:p>
        </p:txBody>
      </p:sp>
      <p:sp>
        <p:nvSpPr>
          <p:cNvPr id="1099" name="R stores time zones as an attribute, which means that:…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15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/>
              <a:defRPr sz="6000">
                <a:solidFill>
                  <a:srgbClr val="97BA7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02" name="What time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ymd_hms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 00:00:00",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nyc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&lt;-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95" name="Rectangle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6" name="flights %&gt;%…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0)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(delayed)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(total = sum(delayed), prop = mean(delayed))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 &lt;int&gt;     &lt;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133004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0.4063101</a:t>
            </a:r>
          </a:p>
        </p:txBody>
      </p:sp>
    </p:spTree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with_tz()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02:00:00 MST"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03:00:00 CST"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04:00:00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4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1116" name="with_tz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lang="en-GB" dirty="0"/>
              <a:t>force</a:t>
            </a:r>
            <a:r>
              <a:rPr dirty="0"/>
              <a:t>_</a:t>
            </a:r>
            <a:r>
              <a:rPr dirty="0" err="1"/>
              <a:t>tz</a:t>
            </a:r>
            <a:r>
              <a:rPr dirty="0"/>
              <a:t>()</a:t>
            </a:r>
          </a:p>
        </p:txBody>
      </p:sp>
      <p:sp>
        <p:nvSpPr>
          <p:cNvPr id="1117" name="Creates same instant with the new display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Creates </a:t>
            </a:r>
            <a:r>
              <a:rPr>
                <a:solidFill>
                  <a:srgbClr val="9CBE7E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display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7C0DB26-698C-45BB-9597-FF4BE516E9CE}"/>
              </a:ext>
            </a:extLst>
          </p:cNvPr>
          <p:cNvSpPr/>
          <p:nvPr/>
        </p:nvSpPr>
        <p:spPr>
          <a:xfrm>
            <a:off x="4479901" y="5445909"/>
            <a:ext cx="7498740" cy="1814538"/>
          </a:xfrm>
          <a:prstGeom prst="wedgeRoundRectCallout">
            <a:avLst>
              <a:gd name="adj1" fmla="val 43732"/>
              <a:gd name="adj2" fmla="val 27780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"America/Denver")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2285AD3-8F03-40E2-93EB-370BA9A66E85}"/>
              </a:ext>
            </a:extLst>
          </p:cNvPr>
          <p:cNvSpPr/>
          <p:nvPr/>
        </p:nvSpPr>
        <p:spPr>
          <a:xfrm>
            <a:off x="13661135" y="5405308"/>
            <a:ext cx="7242049" cy="1814538"/>
          </a:xfrm>
          <a:prstGeom prst="wedgeRoundRectCallout">
            <a:avLst>
              <a:gd name="adj1" fmla="val -51230"/>
              <a:gd name="adj2" fmla="val 28051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"America/Chicago")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0BF0BD-FD9C-48DA-B99C-E7C9FEA39A8A}"/>
              </a:ext>
            </a:extLst>
          </p:cNvPr>
          <p:cNvSpPr/>
          <p:nvPr/>
        </p:nvSpPr>
        <p:spPr>
          <a:xfrm>
            <a:off x="16084049" y="9749996"/>
            <a:ext cx="7562335" cy="1814538"/>
          </a:xfrm>
          <a:prstGeom prst="wedgeRoundRectCallout">
            <a:avLst>
              <a:gd name="adj1" fmla="val -60411"/>
              <a:gd name="adj2" fmla="val 6656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(t,</a:t>
            </a:r>
          </a:p>
          <a:p>
            <a:pPr algn="l">
              <a:lnSpc>
                <a:spcPct val="90000"/>
              </a:lnSpc>
              <a:defRPr sz="47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"America/</a:t>
            </a:r>
            <a:r>
              <a:rPr lang="en-GB" sz="36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lang="en-GB" sz="3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3D39C9B-2660-4FA5-940D-20B02D801884}"/>
              </a:ext>
            </a:extLst>
          </p:cNvPr>
          <p:cNvSpPr/>
          <p:nvPr/>
        </p:nvSpPr>
        <p:spPr>
          <a:xfrm>
            <a:off x="482994" y="9871291"/>
            <a:ext cx="7993813" cy="1630658"/>
          </a:xfrm>
          <a:prstGeom prst="wedgeRoundRectCallout">
            <a:avLst>
              <a:gd name="adj1" fmla="val 67534"/>
              <a:gd name="adj2" fmla="val 71077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&lt;-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l">
              <a:lnSpc>
                <a:spcPct val="90000"/>
              </a:lnSpc>
              <a:defRPr sz="4400">
                <a:solidFill>
                  <a:srgbClr val="D6D6D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tz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3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Los_Angeles</a:t>
            </a: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lnSpc>
                <a:spcPct val="90000"/>
              </a:lnSpc>
              <a:defRPr sz="44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s-ES" sz="3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"2017-01-05 01:00:00 PST"</a:t>
            </a:r>
          </a:p>
        </p:txBody>
      </p:sp>
    </p:spTree>
    <p:extLst>
      <p:ext uri="{BB962C8B-B14F-4D97-AF65-F5344CB8AC3E}">
        <p14:creationId xmlns:p14="http://schemas.microsoft.com/office/powerpoint/2010/main" val="2186953223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1135" name="this_instant &lt;- now()…"/>
          <p:cNvSpPr txBox="1">
            <a:spLocks noGrp="1"/>
          </p:cNvSpPr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time is it in Honolulu (Pacific/Honolulu) this instant?</a:t>
            </a:r>
            <a:endParaRPr b="1" dirty="0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</a:t>
            </a:r>
            <a:r>
              <a:rPr b="1" dirty="0" err="1"/>
              <a:t>time_hour</a:t>
            </a:r>
            <a:r>
              <a:rPr dirty="0"/>
              <a:t> column of flights is saved as UTC. Convert it to the correct time zone for New York City. Notice that the hours element of </a:t>
            </a:r>
            <a:r>
              <a:rPr b="1" dirty="0" err="1"/>
              <a:t>time_hour</a:t>
            </a:r>
            <a:r>
              <a:rPr dirty="0"/>
              <a:t> already matches </a:t>
            </a:r>
            <a:r>
              <a:rPr b="1" dirty="0" err="1"/>
              <a:t>flights$hour</a:t>
            </a:r>
            <a:r>
              <a:rPr dirty="0"/>
              <a:t>, which is ostensibly the correct hour in the America/</a:t>
            </a:r>
            <a:r>
              <a:rPr dirty="0" err="1"/>
              <a:t>New_York</a:t>
            </a:r>
            <a:r>
              <a:rPr dirty="0"/>
              <a:t> time zone.</a:t>
            </a:r>
          </a:p>
        </p:txBody>
      </p:sp>
      <p:pic>
        <p:nvPicPr>
          <p:cNvPr id="113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36"/>
                </p:tgtEl>
              </p:cMediaNode>
            </p:video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3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40" name="Rectangle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1" name="this_instant %&gt;%…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</a:t>
            </a:r>
          </a:p>
        </p:txBody>
      </p:sp>
      <p:sp>
        <p:nvSpPr>
          <p:cNvPr id="1142" name="Rectangle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3" name="this_instant %&gt;%…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this_instant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force_tz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144" name="Rectangle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45" name="flights %&gt;%…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with_tz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Doing math with dates and times"/>
          <p:cNvSpPr txBox="1"/>
          <p:nvPr/>
        </p:nvSpPr>
        <p:spPr>
          <a:xfrm>
            <a:off x="2833687" y="360680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Doing math with dates and times</a:t>
            </a:r>
          </a:p>
        </p:txBody>
      </p:sp>
    </p:spTree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152" name="July, 20 1969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July, 20 1969 </a:t>
            </a:r>
          </a:p>
        </p:txBody>
      </p:sp>
    </p:spTree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1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6838" y="-35935"/>
            <a:ext cx="24517676" cy="13787870"/>
          </a:xfrm>
          <a:prstGeom prst="rect">
            <a:avLst/>
          </a:prstGeom>
          <a:ln w="12700">
            <a:miter lim="400000"/>
          </a:ln>
        </p:spPr>
      </p:pic>
      <p:sp>
        <p:nvSpPr>
          <p:cNvPr id="1157" name="Nov, 25 1992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Nov, 25 1992 </a:t>
            </a:r>
          </a:p>
        </p:txBody>
      </p:sp>
    </p:spTree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1" name="difftime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difftimes</a:t>
            </a:r>
          </a:p>
        </p:txBody>
      </p:sp>
      <p:sp>
        <p:nvSpPr>
          <p:cNvPr id="1162" name="Rectangle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63" name="now() - as.POSIXct(today())…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as.POSIXct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Time difference of 22.29285 hours</a:t>
            </a:r>
          </a:p>
        </p:txBody>
      </p:sp>
      <p:sp>
        <p:nvSpPr>
          <p:cNvPr id="1164" name="When you subtract two dates in R you get a difftime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When you subtract two dates in R you get a difftime</a:t>
            </a:r>
          </a:p>
        </p:txBody>
      </p:sp>
      <p:sp>
        <p:nvSpPr>
          <p:cNvPr id="1165" name="But difftimes use inconsistent units (sometimes weeks, days, hours, minutes, or seconds…)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69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170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1" name="as.duration(today() - aladdin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(today()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aladdin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"761011200s (~24.11 years)"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as.duration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aladdin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moon_landing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"736905600s (~23.35 years)"</a:t>
            </a:r>
          </a:p>
        </p:txBody>
      </p:sp>
      <p:sp>
        <p:nvSpPr>
          <p:cNvPr id="1172" name="A time span that is always measured in second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always measured in seconds</a:t>
            </a:r>
          </a:p>
        </p:txBody>
      </p:sp>
      <p:sp>
        <p:nvSpPr>
          <p:cNvPr id="1173" name="Plus, a better display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better display</a:t>
            </a:r>
          </a:p>
        </p:txBody>
      </p:sp>
    </p:spTree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77" name="Math with date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dates</a:t>
            </a:r>
          </a:p>
        </p:txBody>
      </p:sp>
      <p:sp>
        <p:nvSpPr>
          <p:cNvPr id="1178" name="Rectangle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79" name="weeks(1) - days(3) + hours(2)…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weeks(1) - days(3) + hours(2)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"4d 2H 0M 0S"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+ months(0:11)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"2017-10-01" "2017-11-01" "2017-12-01"</a:t>
            </a:r>
          </a:p>
        </p:txBody>
      </p:sp>
      <p:sp>
        <p:nvSpPr>
          <p:cNvPr id="1180" name="To do math with dates add and subtract periods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periods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tring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Strings</a:t>
            </a:r>
          </a:p>
        </p:txBody>
      </p:sp>
    </p:spTree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84" name="Period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 constructors</a:t>
            </a:r>
          </a:p>
        </p:txBody>
      </p:sp>
      <p:graphicFrame>
        <p:nvGraphicFramePr>
          <p:cNvPr id="1185" name="Table"/>
          <p:cNvGraphicFramePr/>
          <p:nvPr/>
        </p:nvGraphicFramePr>
        <p:xfrm>
          <a:off x="5842692" y="2853667"/>
          <a:ext cx="12698613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537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1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months(x)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months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188" name="What might worry us here?"/>
          <p:cNvSpPr txBox="1">
            <a:spLocks noGrp="1"/>
          </p:cNvSpPr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might worry us here?</a:t>
            </a:r>
          </a:p>
        </p:txBody>
      </p:sp>
      <p:sp>
        <p:nvSpPr>
          <p:cNvPr id="1189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0" name="march_11 + 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march_11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"2016-03-12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march_12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"2016-03-13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EDT"</a:t>
            </a:r>
          </a:p>
        </p:txBody>
      </p:sp>
    </p:spTree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194" name="period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periods</a:t>
            </a:r>
          </a:p>
        </p:txBody>
      </p:sp>
      <p:sp>
        <p:nvSpPr>
          <p:cNvPr id="1195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96" name="march_11 + 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march_11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"2016-03-12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march_12 +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"2016-03-13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EDT"</a:t>
            </a:r>
          </a:p>
        </p:txBody>
      </p:sp>
      <p:sp>
        <p:nvSpPr>
          <p:cNvPr id="1197" name="A time span that is measured in clock units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in clock units</a:t>
            </a:r>
          </a:p>
        </p:txBody>
      </p:sp>
    </p:spTree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1" name="duration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durations</a:t>
            </a:r>
          </a:p>
        </p:txBody>
      </p:sp>
      <p:sp>
        <p:nvSpPr>
          <p:cNvPr id="1202" name="Rectangle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03" name="march_11 + ddays(1)…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march_11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"2016-03-12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march_12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ddays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"2016-03-13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:00:00 EDT"</a:t>
            </a:r>
          </a:p>
        </p:txBody>
      </p:sp>
      <p:sp>
        <p:nvSpPr>
          <p:cNvPr id="1204" name="If absolute time matters, use seconds or a duration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If absolute time matters, use seconds or a duration</a:t>
            </a:r>
          </a:p>
        </p:txBody>
      </p:sp>
    </p:spTree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08" name="Duration constructor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Duration constructors</a:t>
            </a:r>
          </a:p>
        </p:txBody>
      </p:sp>
      <p:graphicFrame>
        <p:nvGraphicFramePr>
          <p:cNvPr id="1209" name="Table"/>
          <p:cNvGraphicFramePr/>
          <p:nvPr/>
        </p:nvGraphicFramePr>
        <p:xfrm>
          <a:off x="5842692" y="2853667"/>
          <a:ext cx="12698613" cy="10154441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6537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1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dyears(x)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years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dweeks(x)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weeks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ddays(x)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days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dhours(x)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hours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dminutes(x)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minutes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dmilliseconds(x)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milliseconds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dmicroseconds(x)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microseconds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dnanoseconds(x)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nanoseconds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dpicoseconds(x)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 picoseconds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12" name="What should this return? Decide in your group.…"/>
          <p:cNvSpPr txBox="1">
            <a:spLocks noGrp="1"/>
          </p:cNvSpPr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16" name="Math with periods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periods</a:t>
            </a:r>
          </a:p>
        </p:txBody>
      </p:sp>
      <p:sp>
        <p:nvSpPr>
          <p:cNvPr id="1217" name="Rectangle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8" name="months(1) / days(1)…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months(1)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30.4375</a:t>
            </a:r>
          </a:p>
        </p:txBody>
      </p:sp>
    </p:spTree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221" name="Can we calculate something like this accurately?…"/>
          <p:cNvSpPr txBox="1">
            <a:spLocks noGrp="1"/>
          </p:cNvSpPr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25" name="interval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intervals</a:t>
            </a:r>
          </a:p>
        </p:txBody>
      </p:sp>
      <p:sp>
        <p:nvSpPr>
          <p:cNvPr id="1226" name="Rectangle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27" name="interval(mdy(&quot;Jan 1, 2017&quot;), mdy(&quot;Feb 1, 2017&quot;))…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interval(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2017"))</a:t>
            </a: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%--%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2017-01-01 UTC--2017-02-01 UTC</a:t>
            </a:r>
          </a:p>
        </p:txBody>
      </p:sp>
      <p:sp>
        <p:nvSpPr>
          <p:cNvPr id="1228" name="A time span that is measured by start and end dates"/>
          <p:cNvSpPr txBox="1"/>
          <p:nvPr/>
        </p:nvSpPr>
        <p:spPr>
          <a:xfrm>
            <a:off x="2822218" y="2979430"/>
            <a:ext cx="16880291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time span that is </a:t>
            </a:r>
            <a:r>
              <a:rPr b="1">
                <a:solidFill>
                  <a:srgbClr val="91919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measured by start and end dates</a:t>
            </a:r>
          </a:p>
        </p:txBody>
      </p:sp>
    </p:spTree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2" name="Rectangle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33" name="month1 &lt;- mdy(&quot;Jan 1, 2017&quot;) %--% mdy(&quot;Feb 1, 2017&quot;)…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month1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("Jan 1, 2017")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%--%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mdy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("Feb 1, 2017")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days(1)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31</a:t>
            </a:r>
          </a:p>
        </p:txBody>
      </p:sp>
      <p:sp>
        <p:nvSpPr>
          <p:cNvPr id="1234" name="Divide by periods and durations to compute the length"/>
          <p:cNvSpPr txBox="1"/>
          <p:nvPr/>
        </p:nvSpPr>
        <p:spPr>
          <a:xfrm>
            <a:off x="2067443" y="2768870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Divide by periods and durations to compute the length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02" name="(character) string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(character)</a:t>
            </a:r>
            <a:r>
              <a:t> strings</a:t>
            </a:r>
          </a:p>
        </p:txBody>
      </p:sp>
      <p:sp>
        <p:nvSpPr>
          <p:cNvPr id="303" name="Anything surrounded by quotes(&quot;) or single quotes(').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Anything surrounded by quotes(") or single quotes(').</a:t>
            </a:r>
          </a:p>
        </p:txBody>
      </p:sp>
      <p:sp>
        <p:nvSpPr>
          <p:cNvPr id="304" name="Rectangle"/>
          <p:cNvSpPr/>
          <p:nvPr/>
        </p:nvSpPr>
        <p:spPr>
          <a:xfrm>
            <a:off x="3687531" y="4404382"/>
            <a:ext cx="16886826" cy="840855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&gt; &quot;one&quot;…"/>
          <p:cNvSpPr txBox="1"/>
          <p:nvPr/>
        </p:nvSpPr>
        <p:spPr>
          <a:xfrm>
            <a:off x="3833379" y="4465550"/>
            <a:ext cx="16752007" cy="8286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"1"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"one’s"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'"Hello World"'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"foo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oops. I’m stuck in a string."</a:t>
            </a:r>
          </a:p>
        </p:txBody>
      </p:sp>
    </p:spTree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38" name="Working with intervals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Working with intervals</a:t>
            </a:r>
          </a:p>
        </p:txBody>
      </p:sp>
      <p:graphicFrame>
        <p:nvGraphicFramePr>
          <p:cNvPr id="1239" name="Table"/>
          <p:cNvGraphicFramePr/>
          <p:nvPr/>
        </p:nvGraphicFramePr>
        <p:xfrm>
          <a:off x="2219345" y="2755542"/>
          <a:ext cx="19945308" cy="10154436"/>
        </p:xfrm>
        <a:graphic>
          <a:graphicData uri="http://schemas.openxmlformats.org/drawingml/2006/table">
            <a:tbl>
              <a:tblPr firstRow="1">
                <a:tableStyleId>{33BA23B1-9221-436E-865A-0063620EA4FD}</a:tableStyleId>
              </a:tblPr>
              <a:tblGrid>
                <a:gridCol w="733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function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5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makes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int_start()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int_end()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access or change the end date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int_length()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int_flip()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int_shift()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int_standardize()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int_aligns(x)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int_overlaps()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set operations for intervals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%within%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43" name="%within%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%within%</a:t>
            </a:r>
          </a:p>
        </p:txBody>
      </p:sp>
      <p:sp>
        <p:nvSpPr>
          <p:cNvPr id="1244" name="Rectangle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45" name="firsts &lt;- ymd(&quot;2017-01-01&quot;) + months(0:11)…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firsts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summer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("2017-06-21")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firsts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%within%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summer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FALSE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6" name="Tests whether instants fall within an interval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Tests whether instants fall within an interval</a:t>
            </a:r>
          </a:p>
        </p:txBody>
      </p:sp>
    </p:spTree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Your Turn"/>
          <p:cNvSpPr txBox="1">
            <a:spLocks noGrp="1"/>
          </p:cNvSpPr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pic>
        <p:nvPicPr>
          <p:cNvPr id="124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250" name="Are flight delays worse over the holidays?…"/>
          <p:cNvSpPr txBox="1">
            <a:spLocks noGrp="1"/>
          </p:cNvSpPr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u="sng" dirty="0"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49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54" name="Rectangle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55" name="recess &lt;- ymd(&quot;2013-12-23&quot;) %--% ymd(&quot;2014-01-01&quot;)…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recess &lt;-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("2013-12-23") %--%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ymd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mutate(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time_hour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%within% 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   time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hms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(time,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during_recess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geom_smooth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pdf-recess-delays.pdf" descr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lubridate.png" descr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lubridate.png" descr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1263" name="Math with instan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Math with instants</a:t>
            </a:r>
          </a:p>
        </p:txBody>
      </p:sp>
      <p:sp>
        <p:nvSpPr>
          <p:cNvPr id="1264" name="Line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1267" name="Group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265" name="Line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66" name="Line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72" name="Group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268" name="Circle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1" name="Group"/>
            <p:cNvGrpSpPr/>
            <p:nvPr/>
          </p:nvGrpSpPr>
          <p:grpSpPr>
            <a:xfrm>
              <a:off x="0" y="0"/>
              <a:ext cx="1706530" cy="1424253"/>
              <a:chOff x="0" y="0"/>
              <a:chExt cx="1706529" cy="1424252"/>
            </a:xfrm>
          </p:grpSpPr>
          <p:sp>
            <p:nvSpPr>
              <p:cNvPr id="126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70" name="Line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77" name="Group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273" name="Rectangle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76" name="Group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274" name="Time span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Time span</a:t>
                </a:r>
              </a:p>
            </p:txBody>
          </p:sp>
          <p:sp>
            <p:nvSpPr>
              <p:cNvPr id="1275" name="Line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82" name="Group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278" name="Circle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81" name="Group"/>
            <p:cNvGrpSpPr/>
            <p:nvPr/>
          </p:nvGrpSpPr>
          <p:grpSpPr>
            <a:xfrm>
              <a:off x="0" y="0"/>
              <a:ext cx="1706530" cy="1423402"/>
              <a:chOff x="0" y="0"/>
              <a:chExt cx="1706529" cy="1423401"/>
            </a:xfrm>
          </p:grpSpPr>
          <p:sp>
            <p:nvSpPr>
              <p:cNvPr id="1279" name="Instant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Instant</a:t>
                </a:r>
              </a:p>
            </p:txBody>
          </p:sp>
          <p:sp>
            <p:nvSpPr>
              <p:cNvPr id="1280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296" name="Group"/>
          <p:cNvGrpSpPr/>
          <p:nvPr/>
        </p:nvGrpSpPr>
        <p:grpSpPr>
          <a:xfrm>
            <a:off x="8328272" y="7327958"/>
            <a:ext cx="6406894" cy="2323174"/>
            <a:chOff x="0" y="0"/>
            <a:chExt cx="6406893" cy="2323173"/>
          </a:xfrm>
        </p:grpSpPr>
        <p:grpSp>
          <p:nvGrpSpPr>
            <p:cNvPr id="1287" name="Group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283" name="Circle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86" name="Group"/>
              <p:cNvGrpSpPr/>
              <p:nvPr/>
            </p:nvGrpSpPr>
            <p:grpSpPr>
              <a:xfrm>
                <a:off x="0" y="0"/>
                <a:ext cx="1706530" cy="1424253"/>
                <a:chOff x="0" y="0"/>
                <a:chExt cx="1706529" cy="1424252"/>
              </a:xfrm>
            </p:grpSpPr>
            <p:sp>
              <p:nvSpPr>
                <p:cNvPr id="1284" name="Instant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Instant</a:t>
                  </a:r>
                </a:p>
              </p:txBody>
            </p:sp>
            <p:sp>
              <p:nvSpPr>
                <p:cNvPr id="1285" name="Line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2" name="Group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288" name="Rectangle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grpSp>
            <p:nvGrpSpPr>
              <p:cNvPr id="1291" name="Group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289" name="Time span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rmAutofit/>
                </a:bodyPr>
                <a:lstStyle>
                  <a:lvl1pPr algn="l">
                    <a:defRPr sz="4000">
                      <a:latin typeface="Source Sans Pro"/>
                      <a:ea typeface="Source Sans Pro"/>
                      <a:cs typeface="Source Sans Pro"/>
                      <a:sym typeface="Source Sans Pro"/>
                    </a:defRPr>
                  </a:lvl1pPr>
                </a:lstStyle>
                <a:p>
                  <a:r>
                    <a:t>Time span</a:t>
                  </a:r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1295" name="Group"/>
            <p:cNvGrpSpPr/>
            <p:nvPr/>
          </p:nvGrpSpPr>
          <p:grpSpPr>
            <a:xfrm>
              <a:off x="6032844" y="26206"/>
              <a:ext cx="374050" cy="1423403"/>
              <a:chOff x="723900" y="0"/>
              <a:chExt cx="374048" cy="1423401"/>
            </a:xfrm>
          </p:grpSpPr>
          <p:sp>
            <p:nvSpPr>
              <p:cNvPr id="1293" name="?"/>
              <p:cNvSpPr txBox="1"/>
              <p:nvPr/>
            </p:nvSpPr>
            <p:spPr>
              <a:xfrm>
                <a:off x="72390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rmAutofit/>
              </a:bodyPr>
              <a:lstStyle>
                <a:lvl1pPr algn="l">
                  <a:defRPr sz="4000"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</a:lstStyle>
              <a:p>
                <a:r>
                  <a:t>?</a:t>
                </a:r>
              </a:p>
            </p:txBody>
          </p:sp>
          <p:sp>
            <p:nvSpPr>
              <p:cNvPr id="1294" name="Line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7" grpId="4" animBg="1" advAuto="0"/>
      <p:bldP spid="1272" grpId="1" animBg="1" advAuto="0"/>
      <p:bldP spid="1277" grpId="2" animBg="1" advAuto="0"/>
      <p:bldP spid="1282" grpId="3" animBg="1" advAuto="0"/>
      <p:bldP spid="1296" grpId="5" animBg="1" advAuto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DCE47-D188-42F3-AE8B-8171125AA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92" y="4765632"/>
            <a:ext cx="3584001" cy="41542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308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Are boys names or girls names more likely to end in a vowel?</a:t>
            </a:r>
          </a:p>
        </p:txBody>
      </p:sp>
      <p:pic>
        <p:nvPicPr>
          <p:cNvPr id="30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3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0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Open 05-Data-Types.Rmd"/>
          <p:cNvSpPr txBox="1">
            <a:spLocks noGrp="1"/>
          </p:cNvSpPr>
          <p:nvPr>
            <p:ph type="body" sz="half" idx="4294967295"/>
          </p:nvPr>
        </p:nvSpPr>
        <p:spPr>
          <a:xfrm>
            <a:off x="6930529" y="3021307"/>
            <a:ext cx="10522943" cy="658118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4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Open </a:t>
            </a:r>
            <a:r>
              <a:rPr b="1"/>
              <a:t>05-Data-Types.Rmd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13" name="Rectangle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4" name="babynames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babynames</a:t>
            </a:r>
          </a:p>
        </p:txBody>
      </p:sp>
      <p:pic>
        <p:nvPicPr>
          <p:cNvPr id="315" name="Screen Shot 2017-07-19 at 3.10.24 PM.png" descr="Screen Shot 2017-07-19 at 3.10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How can we build the proportion of boys and girls whose name ends in a vowel?"/>
          <p:cNvSpPr/>
          <p:nvPr/>
        </p:nvSpPr>
        <p:spPr>
          <a:xfrm>
            <a:off x="12251698" y="6647458"/>
            <a:ext cx="10046805" cy="369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71"/>
                </a:moveTo>
                <a:lnTo>
                  <a:pt x="0" y="2529"/>
                </a:lnTo>
                <a:cubicBezTo>
                  <a:pt x="0" y="1132"/>
                  <a:pt x="416" y="0"/>
                  <a:pt x="929" y="0"/>
                </a:cubicBezTo>
                <a:lnTo>
                  <a:pt x="20671" y="0"/>
                </a:lnTo>
                <a:cubicBezTo>
                  <a:pt x="21184" y="0"/>
                  <a:pt x="21600" y="1132"/>
                  <a:pt x="21600" y="2529"/>
                </a:cubicBezTo>
                <a:lnTo>
                  <a:pt x="21600" y="19071"/>
                </a:lnTo>
                <a:cubicBezTo>
                  <a:pt x="21600" y="20468"/>
                  <a:pt x="21184" y="21600"/>
                  <a:pt x="20671" y="21600"/>
                </a:cubicBezTo>
                <a:lnTo>
                  <a:pt x="929" y="21600"/>
                </a:lnTo>
                <a:cubicBezTo>
                  <a:pt x="416" y="21600"/>
                  <a:pt x="0" y="20468"/>
                  <a:pt x="0" y="19071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49300" tIns="749300" rIns="749300" bIns="7493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How can we build the proportion of boys and girls whose name ends in a vowel?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0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321" name="How to extract/ replace substrings…"/>
          <p:cNvSpPr txBox="1"/>
          <p:nvPr/>
        </p:nvSpPr>
        <p:spPr>
          <a:xfrm>
            <a:off x="5538472" y="4721442"/>
            <a:ext cx="13307056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extract/ replace substrings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How to find matches for patterns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solidFill>
                  <a:srgbClr val="A6AAA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Regular expressions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25" name="stringr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stringr</a:t>
            </a:r>
          </a:p>
        </p:txBody>
      </p:sp>
      <p:sp>
        <p:nvSpPr>
          <p:cNvPr id="326" name="Simple, consistent functions for working with strings.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Simple, consistent functions for working with strings.</a:t>
            </a:r>
          </a:p>
        </p:txBody>
      </p:sp>
      <p:sp>
        <p:nvSpPr>
          <p:cNvPr id="327" name="Rectangle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8" name="# install.packages(&quot;tidyverse&quot;)…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5C127-41E1-4261-A17C-EF7D28683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902" y="4474420"/>
            <a:ext cx="4113281" cy="476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32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34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43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38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0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41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44" name="Arrow"/>
          <p:cNvSpPr/>
          <p:nvPr/>
        </p:nvSpPr>
        <p:spPr>
          <a:xfrm flipH="1">
            <a:off x="7294433" y="68515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CC BY-SA RStudio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1916092" y="581720"/>
            <a:ext cx="9339650" cy="12554801"/>
            <a:chOff x="0" y="0"/>
            <a:chExt cx="9339649" cy="12554799"/>
          </a:xfrm>
        </p:grpSpPr>
        <p:sp>
          <p:nvSpPr>
            <p:cNvPr id="347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install.packages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49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0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install.packages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hms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stringr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lubridate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forcats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httr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jsonlite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readxl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rvest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modelr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install.packages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("broom")</a:t>
              </a:r>
            </a:p>
          </p:txBody>
        </p:sp>
      </p:grpSp>
      <p:grpSp>
        <p:nvGrpSpPr>
          <p:cNvPr id="358" name="Group"/>
          <p:cNvGrpSpPr/>
          <p:nvPr/>
        </p:nvGrpSpPr>
        <p:grpSpPr>
          <a:xfrm>
            <a:off x="13128257" y="579479"/>
            <a:ext cx="9339650" cy="12554801"/>
            <a:chOff x="0" y="0"/>
            <a:chExt cx="9339649" cy="12554799"/>
          </a:xfrm>
        </p:grpSpPr>
        <p:sp>
          <p:nvSpPr>
            <p:cNvPr id="353" name="Rectangle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library(&quot;tidyverse&quot;)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tidyverse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</p:txBody>
        </p:sp>
        <p:sp>
          <p:nvSpPr>
            <p:cNvPr id="355" name="does the equivalent of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5000"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does the equivalent of</a:t>
              </a:r>
            </a:p>
          </p:txBody>
        </p:sp>
        <p:sp>
          <p:nvSpPr>
            <p:cNvPr id="356" name="Rectangle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library(&quot;ggplot2&quot;)…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dplyr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tidyr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readr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purrr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library("</a:t>
              </a:r>
              <a:r>
                <a:rPr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tibble</a:t>
              </a:r>
              <a:r>
                <a:rPr dirty="0">
                  <a:latin typeface="Courier New" panose="02070309020205020404" pitchFamily="49" charset="0"/>
                  <a:cs typeface="Courier New" panose="02070309020205020404" pitchFamily="49" charset="0"/>
                </a:rPr>
                <a:t>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359" name="Arrow"/>
          <p:cNvSpPr/>
          <p:nvPr/>
        </p:nvSpPr>
        <p:spPr>
          <a:xfrm flipH="1">
            <a:off x="7294433" y="6561687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0" name="Arrow"/>
          <p:cNvSpPr/>
          <p:nvPr/>
        </p:nvSpPr>
        <p:spPr>
          <a:xfrm flipH="1">
            <a:off x="6768682" y="6077756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Arrow"/>
          <p:cNvSpPr/>
          <p:nvPr/>
        </p:nvSpPr>
        <p:spPr>
          <a:xfrm flipH="1">
            <a:off x="7929433" y="6954334"/>
            <a:ext cx="1270001" cy="535510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2" name="Arrow"/>
          <p:cNvSpPr/>
          <p:nvPr/>
        </p:nvSpPr>
        <p:spPr>
          <a:xfrm flipH="1">
            <a:off x="8558608" y="7489844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366" name="str_sub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str_sub()</a:t>
            </a:r>
          </a:p>
        </p:txBody>
      </p:sp>
      <p:sp>
        <p:nvSpPr>
          <p:cNvPr id="367" name="Extract or replace portions of a string with str_sub()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Extract or replace portions of a string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str_sub()</a:t>
            </a:r>
          </a:p>
        </p:txBody>
      </p:sp>
      <p:sp>
        <p:nvSpPr>
          <p:cNvPr id="368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9" name="str_sub(string, start = 1, end = -1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start = 1, end = -1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D328CAA-C7D9-4D5E-96D7-4A8D3B695D07}"/>
              </a:ext>
            </a:extLst>
          </p:cNvPr>
          <p:cNvSpPr/>
          <p:nvPr/>
        </p:nvSpPr>
        <p:spPr>
          <a:xfrm>
            <a:off x="3856681" y="7267274"/>
            <a:ext cx="3974307" cy="1998418"/>
          </a:xfrm>
          <a:prstGeom prst="wedgeRoundRectCallout">
            <a:avLst>
              <a:gd name="adj1" fmla="val 49111"/>
              <a:gd name="adj2" fmla="val -123270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string(s) to manipulate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3E3C725-6B04-4550-88DD-24B569B33529}"/>
              </a:ext>
            </a:extLst>
          </p:cNvPr>
          <p:cNvSpPr/>
          <p:nvPr/>
        </p:nvSpPr>
        <p:spPr>
          <a:xfrm>
            <a:off x="8061896" y="7223071"/>
            <a:ext cx="6199632" cy="2917819"/>
          </a:xfrm>
          <a:prstGeom prst="wedgeRoundRectCallout">
            <a:avLst>
              <a:gd name="adj1" fmla="val 25775"/>
              <a:gd name="adj2" fmla="val -99207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first character to extract within each string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AF311BE4-F508-4488-9670-2A180C260933}"/>
              </a:ext>
            </a:extLst>
          </p:cNvPr>
          <p:cNvSpPr/>
          <p:nvPr/>
        </p:nvSpPr>
        <p:spPr>
          <a:xfrm>
            <a:off x="14492436" y="7223071"/>
            <a:ext cx="6034883" cy="2917819"/>
          </a:xfrm>
          <a:prstGeom prst="wedgeRoundRectCallout">
            <a:avLst>
              <a:gd name="adj1" fmla="val -18174"/>
              <a:gd name="adj2" fmla="val -98754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position of last character to extract within each string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5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2)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78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2)</a:t>
            </a:r>
          </a:p>
        </p:txBody>
      </p:sp>
      <p:sp>
        <p:nvSpPr>
          <p:cNvPr id="379" name="&quot;Ga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"Ga"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2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1)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5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1, 1)</a:t>
            </a:r>
          </a:p>
        </p:txBody>
      </p:sp>
      <p:sp>
        <p:nvSpPr>
          <p:cNvPr id="386" name="&quot;G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"G"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 Shot 2017-01-10 at 9.00.12 PM.png" descr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197" name="What types of data are in this data set?"/>
          <p:cNvSpPr txBox="1">
            <a:spLocks noGrp="1"/>
          </p:cNvSpPr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types of data are in this data set?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89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2)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92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2)</a:t>
            </a:r>
          </a:p>
        </p:txBody>
      </p:sp>
      <p:sp>
        <p:nvSpPr>
          <p:cNvPr id="393" name="&quot;arr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"arrett"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9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-3)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399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("Garrett", -3)</a:t>
            </a:r>
          </a:p>
        </p:txBody>
      </p:sp>
      <p:sp>
        <p:nvSpPr>
          <p:cNvPr id="400" name="&quot;ett&quot;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"ett"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3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071699" y="3382140"/>
            <a:ext cx="11001148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0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7071699" y="3382140"/>
            <a:ext cx="10517054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</a:p>
        </p:txBody>
      </p:sp>
      <p:sp>
        <p:nvSpPr>
          <p:cNvPr id="407" name="&quot;Garreth&quot;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"Garreth"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Your Turn 2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2</a:t>
            </a:r>
          </a:p>
        </p:txBody>
      </p:sp>
      <p:sp>
        <p:nvSpPr>
          <p:cNvPr id="410" name="In your group, fill in the blanks to:…"/>
          <p:cNvSpPr txBox="1">
            <a:spLocks noGrp="1"/>
          </p:cNvSpPr>
          <p:nvPr>
            <p:ph type="body" idx="4294967295"/>
          </p:nvPr>
        </p:nvSpPr>
        <p:spPr>
          <a:xfrm>
            <a:off x="1445226" y="2892656"/>
            <a:ext cx="21493548" cy="97217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In your group, fill in the blanks to: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Isolate the last letter of every name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create a logical variable that displays whether the last letter is one of "a", "e", "i", "o", "u", or "y".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Use a weighted mean to calculate the proportion of children whose name ends in a vowel (by year and sex)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and then display the results as a line plot.</a:t>
            </a:r>
          </a:p>
        </p:txBody>
      </p:sp>
      <p:pic>
        <p:nvPicPr>
          <p:cNvPr id="41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1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"/>
          <p:cNvSpPr/>
          <p:nvPr/>
        </p:nvSpPr>
        <p:spPr>
          <a:xfrm>
            <a:off x="722409" y="785506"/>
            <a:ext cx="22939182" cy="7904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4" name="babynames %&gt;%…"/>
          <p:cNvSpPr txBox="1"/>
          <p:nvPr/>
        </p:nvSpPr>
        <p:spPr>
          <a:xfrm>
            <a:off x="933550" y="979052"/>
            <a:ext cx="22352831" cy="73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mutate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(last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str_sub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(name, -1)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vowel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last %in% c("a", "e",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", "o", "u", "y")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year, sex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p_vowel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weighted.mean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(vowel, n))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(mapping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(year,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p_vowel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, color = sex))</a:t>
            </a:r>
          </a:p>
        </p:txBody>
      </p:sp>
      <p:pic>
        <p:nvPicPr>
          <p:cNvPr id="41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420" name="pdf-last.pdf" descr="pdf-las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8714" y="1654516"/>
            <a:ext cx="18626572" cy="1190263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Proportion of names that end in a vowel"/>
          <p:cNvSpPr txBox="1"/>
          <p:nvPr/>
        </p:nvSpPr>
        <p:spPr>
          <a:xfrm>
            <a:off x="4007752" y="344998"/>
            <a:ext cx="16368496" cy="138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7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of names that end in a vowel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06 at 2.51.28 PM.png" descr="Screen Shot 2017-07-06 at 2.51.28 PM.png"/>
          <p:cNvPicPr>
            <a:picLocks noChangeAspect="1"/>
          </p:cNvPicPr>
          <p:nvPr/>
        </p:nvPicPr>
        <p:blipFill rotWithShape="1">
          <a:blip r:embed="rId2">
            <a:extLst/>
          </a:blip>
          <a:srcRect b="32730"/>
          <a:stretch/>
        </p:blipFill>
        <p:spPr>
          <a:xfrm>
            <a:off x="3469641" y="3951481"/>
            <a:ext cx="17418410" cy="97645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24" name="stringr.png" descr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426" name="Rectangle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27" name="help(package = stringr)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help(package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01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02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03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05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06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07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8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3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4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Program</a:t>
            </a:r>
          </a:p>
        </p:txBody>
      </p:sp>
      <p:sp>
        <p:nvSpPr>
          <p:cNvPr id="215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D8FFB02D-DC1C-48EC-B141-3D7453EE431B}"/>
              </a:ext>
            </a:extLst>
          </p:cNvPr>
          <p:cNvSpPr txBox="1"/>
          <p:nvPr/>
        </p:nvSpPr>
        <p:spPr>
          <a:xfrm>
            <a:off x="8770501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Transform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430" name="Run help(package = stringr) to open the help directory for stringr.…"/>
          <p:cNvSpPr txBox="1">
            <a:spLocks noGrp="1"/>
          </p:cNvSpPr>
          <p:nvPr>
            <p:ph type="body" idx="4294967295"/>
          </p:nvPr>
        </p:nvSpPr>
        <p:spPr>
          <a:xfrm>
            <a:off x="1445226" y="2892656"/>
            <a:ext cx="21493548" cy="97217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Run </a:t>
            </a:r>
            <a:r>
              <a:rPr dirty="0">
                <a:latin typeface="Courier New" panose="02070309020205020404" pitchFamily="49" charset="0"/>
                <a:ea typeface="Source Sans Pro Semibold"/>
                <a:cs typeface="Courier New" panose="02070309020205020404" pitchFamily="49" charset="0"/>
                <a:sym typeface="Source Sans Pro Semibold"/>
              </a:rPr>
              <a:t>help(package = </a:t>
            </a:r>
            <a:r>
              <a:rPr dirty="0" err="1">
                <a:latin typeface="Courier New" panose="02070309020205020404" pitchFamily="49" charset="0"/>
                <a:ea typeface="Source Sans Pro Semibold"/>
                <a:cs typeface="Courier New" panose="02070309020205020404" pitchFamily="49" charset="0"/>
                <a:sym typeface="Source Sans Pro Semibold"/>
              </a:rPr>
              <a:t>stringr</a:t>
            </a:r>
            <a:r>
              <a:rPr dirty="0">
                <a:latin typeface="Courier New" panose="02070309020205020404" pitchFamily="49" charset="0"/>
                <a:ea typeface="Source Sans Pro Semibold"/>
                <a:cs typeface="Courier New" panose="02070309020205020404" pitchFamily="49" charset="0"/>
                <a:sym typeface="Source Sans Pro Semibold"/>
              </a:rPr>
              <a:t>)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/>
              <a:t>to open the help directory for </a:t>
            </a:r>
            <a:r>
              <a:rPr dirty="0" err="1"/>
              <a:t>stringr</a:t>
            </a:r>
            <a:r>
              <a:rPr dirty="0"/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Read through the function descriptions and find the function that determines whether two strings match.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The first person in your group to find it wins!</a:t>
            </a:r>
          </a:p>
        </p:txBody>
      </p:sp>
      <p:pic>
        <p:nvPicPr>
          <p:cNvPr id="431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1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35" name="str_detect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str_detect()</a:t>
            </a:r>
          </a:p>
        </p:txBody>
      </p:sp>
      <p:sp>
        <p:nvSpPr>
          <p:cNvPr id="436" name="Test whether a pattern appears within a string.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Test whether a pattern appears within a string. </a:t>
            </a:r>
          </a:p>
        </p:txBody>
      </p:sp>
      <p:sp>
        <p:nvSpPr>
          <p:cNvPr id="437" name="Rectangle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8" name="str_detect(string, pattern)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string, pattern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C44AC85A-3E64-48F7-8DFB-321360DFFF67}"/>
              </a:ext>
            </a:extLst>
          </p:cNvPr>
          <p:cNvSpPr/>
          <p:nvPr/>
        </p:nvSpPr>
        <p:spPr>
          <a:xfrm>
            <a:off x="4615442" y="7072441"/>
            <a:ext cx="4535932" cy="2917819"/>
          </a:xfrm>
          <a:prstGeom prst="wedgeRoundRectCallout">
            <a:avLst>
              <a:gd name="adj1" fmla="val 34806"/>
              <a:gd name="adj2" fmla="val -97953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vector of strings to find patterns in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D09B1A7-C9C6-419C-9D22-C9A4ED466EC7}"/>
              </a:ext>
            </a:extLst>
          </p:cNvPr>
          <p:cNvSpPr/>
          <p:nvPr/>
        </p:nvSpPr>
        <p:spPr>
          <a:xfrm>
            <a:off x="10003536" y="7072442"/>
            <a:ext cx="6528816" cy="2917819"/>
          </a:xfrm>
          <a:prstGeom prst="wedgeRoundRectCallout">
            <a:avLst>
              <a:gd name="adj1" fmla="val -21113"/>
              <a:gd name="adj2" fmla="val -97326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string that represents a regular expression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3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"pp")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46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"pp")</a:t>
            </a:r>
          </a:p>
        </p:txBody>
      </p:sp>
      <p:sp>
        <p:nvSpPr>
          <p:cNvPr id="447" name="TRUE FALS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TRUE FALSE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0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"apple")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3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(strings, "apple")</a:t>
            </a:r>
          </a:p>
        </p:txBody>
      </p:sp>
      <p:sp>
        <p:nvSpPr>
          <p:cNvPr id="454" name="FALSE  TRUE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FALSE  TRUE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57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60" name="Error: '\D' is an unrecognized escape in character string starting &quot;&quot;AC\D&quot;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Error: '\D' is an unrecognized escape in character string starting ""AC\D"</a:t>
            </a:r>
          </a:p>
        </p:txBody>
      </p:sp>
      <p:sp>
        <p:nvSpPr>
          <p:cNvPr id="461" name="What will this return?…"/>
          <p:cNvSpPr txBox="1">
            <a:spLocks noGrp="1"/>
          </p:cNvSpPr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"AC\DC"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65" name="A backslash followed by one or more characters which stand for a special type of character.…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backslash followed by one or more characters which stand for a special type of character.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66" name="Rectangle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7" name="## Use an escape to include a special character…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"\""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468" name="special character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special characters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54D4077-F3AC-43EA-8CD4-D8ADCB509D45}"/>
              </a:ext>
            </a:extLst>
          </p:cNvPr>
          <p:cNvSpPr/>
          <p:nvPr/>
        </p:nvSpPr>
        <p:spPr>
          <a:xfrm>
            <a:off x="10351007" y="7338907"/>
            <a:ext cx="10408383" cy="3469459"/>
          </a:xfrm>
          <a:prstGeom prst="wedgeRoundRectCallout">
            <a:avLst>
              <a:gd name="adj1" fmla="val -60101"/>
              <a:gd name="adj2" fmla="val -331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A string is not a 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5400"/>
              <a:t>sequence of characters itself, but a representation of a sequence of characters</a:t>
            </a:r>
            <a:endParaRPr lang="en-GB" sz="5400" dirty="0"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73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4" name="writeLines(&quot;AC\\DC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"AC\\DC"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AC\DC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19" name="Import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Import</a:t>
            </a:r>
          </a:p>
        </p:txBody>
      </p:sp>
      <p:sp>
        <p:nvSpPr>
          <p:cNvPr id="220" name="Tidy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Tidy</a:t>
            </a:r>
          </a:p>
        </p:txBody>
      </p:sp>
      <p:sp>
        <p:nvSpPr>
          <p:cNvPr id="221" name="Visualize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Visualize</a:t>
            </a:r>
          </a:p>
        </p:txBody>
      </p:sp>
      <p:sp>
        <p:nvSpPr>
          <p:cNvPr id="223" name="Model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Model</a:t>
            </a:r>
          </a:p>
        </p:txBody>
      </p:sp>
      <p:sp>
        <p:nvSpPr>
          <p:cNvPr id="224" name="Communicate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Communicate</a:t>
            </a:r>
          </a:p>
        </p:txBody>
      </p:sp>
      <p:sp>
        <p:nvSpPr>
          <p:cNvPr id="225" name="Line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6" name="Line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7" name="Line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8" name="Line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9" name="Line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1" name="Rounded Rectangle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2" name="Program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400" b="1">
                <a:solidFill>
                  <a:srgbClr val="93B67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Program</a:t>
            </a:r>
          </a:p>
        </p:txBody>
      </p:sp>
      <p:sp>
        <p:nvSpPr>
          <p:cNvPr id="233" name="(Applied) Data Science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>
                <a:latin typeface="Source Sans Pro Light"/>
                <a:ea typeface="Source Sans Pro Light"/>
                <a:cs typeface="Source Sans Pro Light"/>
                <a:sym typeface="Source Sans Pro Light"/>
              </a:rPr>
              <a:t>(Applied) </a:t>
            </a:r>
            <a:r>
              <a:t>Data Science</a:t>
            </a:r>
          </a:p>
        </p:txBody>
      </p:sp>
      <p:sp>
        <p:nvSpPr>
          <p:cNvPr id="19" name="Transform">
            <a:extLst>
              <a:ext uri="{FF2B5EF4-FFF2-40B4-BE49-F238E27FC236}">
                <a16:creationId xmlns:a16="http://schemas.microsoft.com/office/drawing/2014/main" id="{C245EEAD-AC4B-46C8-B5DA-6C0F9AC2B0C7}"/>
              </a:ext>
            </a:extLst>
          </p:cNvPr>
          <p:cNvSpPr txBox="1"/>
          <p:nvPr/>
        </p:nvSpPr>
        <p:spPr>
          <a:xfrm>
            <a:off x="8770501" y="7716815"/>
            <a:ext cx="3749943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defRPr sz="64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b="1" dirty="0">
                <a:solidFill>
                  <a:srgbClr val="93B674"/>
                </a:solidFill>
              </a:rPr>
              <a:t>Transform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77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What will this return?…"/>
          <p:cNvSpPr txBox="1">
            <a:spLocks noGrp="1"/>
          </p:cNvSpPr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("AC\\DC", "\\")</a:t>
            </a:r>
          </a:p>
        </p:txBody>
      </p:sp>
      <p:sp>
        <p:nvSpPr>
          <p:cNvPr id="480" name="Quiz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Quiz</a:t>
            </a:r>
          </a:p>
        </p:txBody>
      </p:sp>
      <p:sp>
        <p:nvSpPr>
          <p:cNvPr id="481" name="Error in stri_detect_regex(string, pattern, opts_regex = opts(pattern)) :…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Error in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stri_detect_regex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(string, pattern,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opts_regex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Unrecognized backslash escape sequence in pattern. (U_REGEX_BAD_ESCAPE_SEQUENCE)</a:t>
            </a:r>
          </a:p>
        </p:txBody>
      </p:sp>
      <p:sp>
        <p:nvSpPr>
          <p:cNvPr id="482" name="Circle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"/>
          <p:cNvSpPr/>
          <p:nvPr/>
        </p:nvSpPr>
        <p:spPr>
          <a:xfrm>
            <a:off x="3091257" y="6723683"/>
            <a:ext cx="18236252" cy="5644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85" name="writeLines(&quot;\w*[aeiouy]\b&quot;)…"/>
          <p:cNvSpPr txBox="1"/>
          <p:nvPr/>
        </p:nvSpPr>
        <p:spPr>
          <a:xfrm>
            <a:off x="3209867" y="6903887"/>
            <a:ext cx="18033796" cy="528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"\w*[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aeiouy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]\b"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ERROR" \w not a recognized special character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"\\w*[aeiouy]\\b"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"\w*[</a:t>
            </a:r>
            <a:r>
              <a:rPr lang="en-GB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aeiouy</a:t>
            </a:r>
            <a:r>
              <a:rPr lang="en-GB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]\b"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487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89" name="regex is a &quot;language&quot; for describing a pattern of characters, with patterns of characters, e.g.…"/>
          <p:cNvSpPr txBox="1"/>
          <p:nvPr/>
        </p:nvSpPr>
        <p:spPr>
          <a:xfrm>
            <a:off x="3072173" y="2563452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24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rPr dirty="0"/>
              <a:t>regex is a "language" for describing a pattern of characters, with patterns of characters, e.g.</a:t>
            </a:r>
          </a:p>
          <a:p>
            <a:pPr>
              <a:defRPr sz="6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\w*[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aeiouy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]\b</a:t>
            </a:r>
          </a:p>
        </p:txBody>
      </p:sp>
      <p:sp>
        <p:nvSpPr>
          <p:cNvPr id="490" name="regular expressions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regular expressions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" grpId="1" animBg="1" advAuto="0"/>
      <p:bldP spid="485" grpId="2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494" name="Rectangle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5" name="writeLines(&quot;\\&quot;)…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writeLines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"\\"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1297AE5-38A1-4569-92C3-2882BA18DA7C}"/>
              </a:ext>
            </a:extLst>
          </p:cNvPr>
          <p:cNvSpPr/>
          <p:nvPr/>
        </p:nvSpPr>
        <p:spPr>
          <a:xfrm>
            <a:off x="3073874" y="5625190"/>
            <a:ext cx="10111774" cy="3837220"/>
          </a:xfrm>
          <a:prstGeom prst="wedgeRoundRectCallout">
            <a:avLst>
              <a:gd name="adj1" fmla="val -33202"/>
              <a:gd name="adj2" fmla="val -9469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(looks like an incomplete special character)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00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01" name="\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02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grpSp>
        <p:nvGrpSpPr>
          <p:cNvPr id="506" name="Group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503" name="Rectangle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4" name="\\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505" name="…which is represented by this regex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regex</a:t>
              </a:r>
            </a:p>
          </p:txBody>
        </p:sp>
      </p:grpSp>
      <p:grpSp>
        <p:nvGrpSpPr>
          <p:cNvPr id="510" name="Group"/>
          <p:cNvGrpSpPr/>
          <p:nvPr/>
        </p:nvGrpSpPr>
        <p:grpSpPr>
          <a:xfrm>
            <a:off x="3002501" y="8122591"/>
            <a:ext cx="17865132" cy="2372123"/>
            <a:chOff x="0" y="0"/>
            <a:chExt cx="17865130" cy="2372121"/>
          </a:xfrm>
        </p:grpSpPr>
        <p:sp>
          <p:nvSpPr>
            <p:cNvPr id="507" name="Rectangle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08" name="&quot;\\\\&quot;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509" name="…which is represented by this string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rmAutofit/>
            </a:bodyPr>
            <a:lstStyle>
              <a:lvl1pPr algn="l">
                <a:defRPr sz="6000">
                  <a:latin typeface="Source Sans Pro Light"/>
                  <a:ea typeface="Source Sans Pro Light"/>
                  <a:cs typeface="Source Sans Pro Light"/>
                  <a:sym typeface="Source Sans Pro Light"/>
                </a:defRPr>
              </a:lvl1pPr>
            </a:lstStyle>
            <a:p>
              <a:r>
                <a:t>…which is represented by this string</a:t>
              </a:r>
            </a:p>
          </p:txBody>
        </p: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3CD14D7-7960-4C38-9A90-1B700774468D}"/>
              </a:ext>
            </a:extLst>
          </p:cNvPr>
          <p:cNvSpPr/>
          <p:nvPr/>
        </p:nvSpPr>
        <p:spPr>
          <a:xfrm>
            <a:off x="16307777" y="8496297"/>
            <a:ext cx="6912864" cy="1998418"/>
          </a:xfrm>
          <a:prstGeom prst="wedgeRoundRectCallout">
            <a:avLst>
              <a:gd name="adj1" fmla="val -81415"/>
              <a:gd name="adj2" fmla="val 32301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Write your patterns at this level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1" animBg="1" advAuto="0"/>
      <p:bldP spid="510" grpId="2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15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6" name="?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517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18" name="\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519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0" name="&quot;\\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"\\"</a:t>
            </a:r>
          </a:p>
        </p:txBody>
      </p:sp>
      <p:sp>
        <p:nvSpPr>
          <p:cNvPr id="521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22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23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27" name="Rectangle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8" name="abc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Rectangle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0" name="abc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1" name="Rectangle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2" name="&quot;abc&quot;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533" name="We want to find this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We want to find this</a:t>
            </a:r>
          </a:p>
        </p:txBody>
      </p:sp>
      <p:sp>
        <p:nvSpPr>
          <p:cNvPr id="534" name="…which is represented by this regex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regex</a:t>
            </a:r>
          </a:p>
        </p:txBody>
      </p:sp>
      <p:sp>
        <p:nvSpPr>
          <p:cNvPr id="535" name="…which is represented by this string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…which is represented by this string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Your Turn"/>
          <p:cNvSpPr txBox="1">
            <a:spLocks noGrp="1"/>
          </p:cNvSpPr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</a:t>
            </a:r>
          </a:p>
        </p:txBody>
      </p:sp>
      <p:sp>
        <p:nvSpPr>
          <p:cNvPr id="538" name="How many names end in a vowel anyways?…"/>
          <p:cNvSpPr txBox="1">
            <a:spLocks noGrp="1"/>
          </p:cNvSpPr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How many names end in a vowel anyways?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Winnow </a:t>
            </a:r>
            <a:r>
              <a:rPr dirty="0" err="1"/>
              <a:t>babynames</a:t>
            </a:r>
            <a:r>
              <a:rPr dirty="0"/>
              <a:t> to distinct names with:</a:t>
            </a:r>
          </a:p>
          <a:p>
            <a:pPr marL="0" lvl="3" indent="2467428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%&gt;% distinct(name)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Use </a:t>
            </a:r>
            <a:r>
              <a:rPr dirty="0" err="1"/>
              <a:t>str_detect</a:t>
            </a:r>
            <a:r>
              <a:rPr dirty="0"/>
              <a:t>() to detect names that end in a vowel 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pattern = "\\w*[aeiouy]\\b"</a:t>
            </a:r>
            <a:r>
              <a:rPr dirty="0"/>
              <a:t>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dirty="0"/>
              <a:t>Calculate the number of names that end in a vowel</a:t>
            </a:r>
          </a:p>
        </p:txBody>
      </p:sp>
      <p:pic>
        <p:nvPicPr>
          <p:cNvPr id="539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39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Rectangle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42" name="babynames %&gt;%…"/>
          <p:cNvSpPr txBox="1"/>
          <p:nvPr/>
        </p:nvSpPr>
        <p:spPr>
          <a:xfrm>
            <a:off x="933550" y="979052"/>
            <a:ext cx="22352831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babynames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distinct(name)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mutate(vowel =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str_detect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(name, "\\w*[aeiouy]\\b"))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n(),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n_vowel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sum(vowel))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A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  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n_vowel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&lt;int&gt;  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1 93889   55324</a:t>
            </a:r>
          </a:p>
        </p:txBody>
      </p:sp>
      <p:pic>
        <p:nvPicPr>
          <p:cNvPr id="543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stringr.png" descr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48" name="str_view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str_view()</a:t>
            </a:r>
          </a:p>
        </p:txBody>
      </p:sp>
      <p:sp>
        <p:nvSpPr>
          <p:cNvPr id="549" name="Displays the matches of a regular expression in the Viewer pane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572516">
              <a:defRPr sz="588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Displays the matches of a regular expression in the Viewer pane</a:t>
            </a:r>
          </a:p>
        </p:txBody>
      </p:sp>
      <p:sp>
        <p:nvSpPr>
          <p:cNvPr id="550" name="Rectangle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1" name="str_view(c(&quot;who&quot;, &quot;what&quot;, &quot;why&quot;), &quot;\\w*[aeiouy]\\b&quot;)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str_view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c("who", "what", "why"), "\\w*[aeiouy]\\b"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52" name="Screen Shot 2017-01-04 at 11.43.14 AM.png" descr="Screen Shot 2017-01-04 at 11.43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icals"/>
          <p:cNvSpPr txBox="1"/>
          <p:nvPr/>
        </p:nvSpPr>
        <p:spPr>
          <a:xfrm>
            <a:off x="2628899" y="5035550"/>
            <a:ext cx="1871662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56" name="What is a date time exactly?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What is a date time exactly?</a:t>
            </a:r>
          </a:p>
        </p:txBody>
      </p:sp>
      <p:sp>
        <p:nvSpPr>
          <p:cNvPr id="557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58" name="now &lt;- Sys.time()…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 &lt;-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Sys.time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print.default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8DE93C4-1658-4C45-A3EB-ECB4A6F2EAE4}"/>
              </a:ext>
            </a:extLst>
          </p:cNvPr>
          <p:cNvSpPr/>
          <p:nvPr/>
        </p:nvSpPr>
        <p:spPr>
          <a:xfrm>
            <a:off x="13679424" y="6858000"/>
            <a:ext cx="5632704" cy="1998418"/>
          </a:xfrm>
          <a:prstGeom prst="wedgeRoundRectCallout">
            <a:avLst>
              <a:gd name="adj1" fmla="val -124079"/>
              <a:gd name="adj2" fmla="val 1857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(double)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3E10231-F003-4291-9943-4C821EDC5AF7}"/>
              </a:ext>
            </a:extLst>
          </p:cNvPr>
          <p:cNvSpPr/>
          <p:nvPr/>
        </p:nvSpPr>
        <p:spPr>
          <a:xfrm>
            <a:off x="13551408" y="9822420"/>
            <a:ext cx="5632704" cy="2917819"/>
          </a:xfrm>
          <a:prstGeom prst="wedgeRoundRectCallout">
            <a:avLst>
              <a:gd name="adj1" fmla="val -78626"/>
              <a:gd name="adj2" fmla="val -30889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(tzone, class)</a:t>
            </a:r>
            <a:endParaRPr lang="en-GB" sz="60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" grpId="1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64" name="A double that R treats in a special way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 double that R treats in a special way</a:t>
            </a:r>
          </a:p>
        </p:txBody>
      </p:sp>
      <p:sp>
        <p:nvSpPr>
          <p:cNvPr id="565" name="Rectangle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66" name="print…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UseMethod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&lt;environment: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namespace:base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class(now)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print.POSIXct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"2017-01-01 00:00:01 EST"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47D9C9C-4DDB-4048-ACE7-D5E456CDC5CD}"/>
              </a:ext>
            </a:extLst>
          </p:cNvPr>
          <p:cNvSpPr/>
          <p:nvPr/>
        </p:nvSpPr>
        <p:spPr>
          <a:xfrm>
            <a:off x="15810785" y="3940181"/>
            <a:ext cx="5457418" cy="2917819"/>
          </a:xfrm>
          <a:prstGeom prst="wedgeRoundRectCallout">
            <a:avLst>
              <a:gd name="adj1" fmla="val -122471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find the method of print for the class of 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" grpId="2" build="p" bldLvl="5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71" name="Augmented vector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Augmented vector</a:t>
            </a:r>
          </a:p>
        </p:txBody>
      </p:sp>
      <p:sp>
        <p:nvSpPr>
          <p:cNvPr id="572" name="An atomic vector augmented with attributes, including a class, which let’s R treat the contents in a specific way.…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spcBef>
                <a:spcPts val="5000"/>
              </a:spcBef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 atomic vector augmented with attributes, including a class, which let’s R treat the contents in a specific way.</a:t>
            </a:r>
          </a:p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Access the attributes of an augmented vector with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attributes()</a:t>
            </a:r>
            <a:r>
              <a:rPr>
                <a:solidFill>
                  <a:srgbClr val="78AAD6"/>
                </a:solidFill>
              </a:rPr>
              <a:t> </a:t>
            </a:r>
            <a:r>
              <a:t>and</a:t>
            </a:r>
            <a:r>
              <a:rPr>
                <a:solidFill>
                  <a:srgbClr val="78AAD6"/>
                </a:solidFill>
              </a:rPr>
              <a:t> </a:t>
            </a:r>
            <a:r>
              <a:rPr>
                <a:solidFill>
                  <a:srgbClr val="87AA67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attr()</a:t>
            </a:r>
          </a:p>
        </p:txBody>
      </p:sp>
      <p:sp>
        <p:nvSpPr>
          <p:cNvPr id="573" name="Rectangle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4" name="attributes(now)…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[1]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POSIXct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dirty="0" err="1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POSIXt</a:t>
            </a: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575" name="Rectangle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76" name="attr(now, &quot;tzone&quot;)…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now,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tzone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##"America/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New_York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Factors"/>
          <p:cNvSpPr txBox="1">
            <a:spLocks noGrp="1"/>
          </p:cNvSpPr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sz="200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t>Factors</a:t>
            </a:r>
          </a:p>
        </p:txBody>
      </p:sp>
      <p:pic>
        <p:nvPicPr>
          <p:cNvPr id="579" name="image2.png" descr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83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84" name="R’s representation of categorical data. Consists of:…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 set of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values</a:t>
            </a:r>
          </a:p>
          <a:p>
            <a:pPr marL="762000" indent="-762000" algn="l">
              <a:buSzPct val="100000"/>
              <a:buAutoNum type="arabicPeriod"/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An ordered set of </a:t>
            </a:r>
            <a:r>
              <a:rPr b="1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valid</a:t>
            </a:r>
            <a:r>
              <a:rPr>
                <a:solidFill>
                  <a:srgbClr val="90B371"/>
                </a:solidFill>
              </a:rPr>
              <a:t> </a:t>
            </a:r>
            <a:r>
              <a:rPr b="1">
                <a:solidFill>
                  <a:srgbClr val="90B37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</a:t>
            </a:r>
          </a:p>
        </p:txBody>
      </p:sp>
      <p:sp>
        <p:nvSpPr>
          <p:cNvPr id="585" name="Rectangle"/>
          <p:cNvSpPr/>
          <p:nvPr/>
        </p:nvSpPr>
        <p:spPr>
          <a:xfrm>
            <a:off x="2598934" y="7480789"/>
            <a:ext cx="19220896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86" name="eyes &lt;- factor(x = c(&quot;blue&quot;, &quot;green&quot;, &quot;green&quot;),…"/>
          <p:cNvSpPr txBox="1"/>
          <p:nvPr/>
        </p:nvSpPr>
        <p:spPr>
          <a:xfrm>
            <a:off x="2742491" y="7850767"/>
            <a:ext cx="18813383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 &lt;- factor(x = 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c("blue", "green",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levels = </a:t>
            </a:r>
            <a:r>
              <a:rPr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c("blue", "brown", "green")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eyes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[1] blue  green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Levels: blue brown green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0" name="factor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factors</a:t>
            </a:r>
          </a:p>
        </p:txBody>
      </p:sp>
      <p:sp>
        <p:nvSpPr>
          <p:cNvPr id="591" name="Stored as an integer vector with a levels attribute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Stored as an integer vector with a levels attribute</a:t>
            </a:r>
          </a:p>
        </p:txBody>
      </p:sp>
      <p:sp>
        <p:nvSpPr>
          <p:cNvPr id="592" name="Rectangle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93" name="unclass(eyes)…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unclass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(eyes)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1 3 3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attr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"blue"  "brown" "green"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598" name="forcats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forcats</a:t>
            </a:r>
          </a:p>
        </p:txBody>
      </p:sp>
      <p:sp>
        <p:nvSpPr>
          <p:cNvPr id="599" name="Simple functions for working with factors.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2400"/>
              </a:spcBef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Simple functions for working with factors.</a:t>
            </a:r>
          </a:p>
        </p:txBody>
      </p:sp>
      <p:sp>
        <p:nvSpPr>
          <p:cNvPr id="600" name="Rectangle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1" name="# install.packages(&quot;tidyverse&quot;)…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05" name="Screen Shot 2017-07-20 at 4.25.34 PM.png" descr="Screen Shot 2017-07-20 at 4.25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9711" y="6705500"/>
            <a:ext cx="20844578" cy="8958206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ss_cat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gss_cat</a:t>
            </a:r>
          </a:p>
        </p:txBody>
      </p:sp>
      <p:sp>
        <p:nvSpPr>
          <p:cNvPr id="607" name="A sample of data from the General Social Survey, a long-running US survey conducted by NORC at the University of Chicago."/>
          <p:cNvSpPr txBox="1"/>
          <p:nvPr/>
        </p:nvSpPr>
        <p:spPr>
          <a:xfrm>
            <a:off x="2310350" y="4173099"/>
            <a:ext cx="19814638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08" name="Rectangle"/>
          <p:cNvSpPr/>
          <p:nvPr/>
        </p:nvSpPr>
        <p:spPr>
          <a:xfrm>
            <a:off x="2303336" y="2362348"/>
            <a:ext cx="6252593" cy="21645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9" name="library(forcats)…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forcats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612" name="Decide in your group:…"/>
          <p:cNvSpPr txBox="1">
            <a:spLocks noGrp="1"/>
          </p:cNvSpPr>
          <p:nvPr>
            <p:ph type="body" idx="4294967295"/>
          </p:nvPr>
        </p:nvSpPr>
        <p:spPr>
          <a:xfrm>
            <a:off x="1445226" y="3106371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married people watch more or less TV than single people?</a:t>
            </a:r>
          </a:p>
        </p:txBody>
      </p:sp>
      <p:pic>
        <p:nvPicPr>
          <p:cNvPr id="613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17" name="Which religions watch the least TV?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Which religions watch the least TV?</a:t>
            </a:r>
          </a:p>
        </p:txBody>
      </p:sp>
      <p:sp>
        <p:nvSpPr>
          <p:cNvPr id="618" name="Rectangle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9" name="gss_cat %&gt;%…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R-logo.001.png" descr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239" name="Logicals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Logicals</a:t>
            </a:r>
          </a:p>
        </p:txBody>
      </p:sp>
      <p:sp>
        <p:nvSpPr>
          <p:cNvPr id="240" name="R's data type for boolean values (i.e. TRUE and FALSE)."/>
          <p:cNvSpPr txBox="1"/>
          <p:nvPr/>
        </p:nvSpPr>
        <p:spPr>
          <a:xfrm>
            <a:off x="3535790" y="2840723"/>
            <a:ext cx="17312420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1" indent="0"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R's data type for boolean values (i.e. TRUE and FALSE).</a:t>
            </a:r>
          </a:p>
        </p:txBody>
      </p:sp>
      <p:sp>
        <p:nvSpPr>
          <p:cNvPr id="241" name="Rectangle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2" name="typeof(TRUE)…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c(TRUE, TRUE, FALSE)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53585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##  "logical"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2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31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Why is the Y axis in this order?"/>
          <p:cNvSpPr/>
          <p:nvPr/>
        </p:nvSpPr>
        <p:spPr>
          <a:xfrm>
            <a:off x="416071" y="436451"/>
            <a:ext cx="4446589" cy="3572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9" y="0"/>
                </a:moveTo>
                <a:cubicBezTo>
                  <a:pt x="940" y="0"/>
                  <a:pt x="0" y="1170"/>
                  <a:pt x="0" y="2613"/>
                </a:cubicBezTo>
                <a:lnTo>
                  <a:pt x="0" y="18987"/>
                </a:lnTo>
                <a:cubicBezTo>
                  <a:pt x="0" y="20430"/>
                  <a:pt x="940" y="21600"/>
                  <a:pt x="2099" y="21600"/>
                </a:cubicBezTo>
                <a:lnTo>
                  <a:pt x="17538" y="21600"/>
                </a:lnTo>
                <a:cubicBezTo>
                  <a:pt x="18697" y="21600"/>
                  <a:pt x="19637" y="20430"/>
                  <a:pt x="19637" y="18987"/>
                </a:cubicBezTo>
                <a:lnTo>
                  <a:pt x="19637" y="4204"/>
                </a:lnTo>
                <a:lnTo>
                  <a:pt x="21600" y="3439"/>
                </a:lnTo>
                <a:lnTo>
                  <a:pt x="19637" y="2671"/>
                </a:lnTo>
                <a:lnTo>
                  <a:pt x="19637" y="2613"/>
                </a:lnTo>
                <a:cubicBezTo>
                  <a:pt x="19637" y="1170"/>
                  <a:pt x="18697" y="0"/>
                  <a:pt x="17538" y="0"/>
                </a:cubicBezTo>
                <a:lnTo>
                  <a:pt x="209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Why is the Y axis in this order?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36" name="levels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levels()</a:t>
            </a:r>
          </a:p>
        </p:txBody>
      </p:sp>
      <p:sp>
        <p:nvSpPr>
          <p:cNvPr id="637" name="Use levels() to access a factor’s levels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levels() </a:t>
            </a:r>
            <a:r>
              <a:t>to access a factor’s levels</a:t>
            </a:r>
          </a:p>
        </p:txBody>
      </p:sp>
      <p:sp>
        <p:nvSpPr>
          <p:cNvPr id="638" name="Rectangle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39" name="levels(gss_cat$relig)…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levels(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gss_cat$relig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[3] "Inter-nondenominational" "Native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american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[5] "Christian"               "Orthodox-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christian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[7] "Moslem/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islam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## [15] "Protestant"              "Not applicable" 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pic>
        <p:nvPicPr>
          <p:cNvPr id="643" name="pdf-tv.pdf" descr="pdf-tv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B164C87-5A5B-4D52-A687-3C4ED04CE2DB}"/>
              </a:ext>
            </a:extLst>
          </p:cNvPr>
          <p:cNvSpPr/>
          <p:nvPr/>
        </p:nvSpPr>
        <p:spPr>
          <a:xfrm>
            <a:off x="416071" y="756964"/>
            <a:ext cx="4042488" cy="2917819"/>
          </a:xfrm>
          <a:prstGeom prst="wedgeRoundRectCallout">
            <a:avLst>
              <a:gd name="adj1" fmla="val 68289"/>
              <a:gd name="adj2" fmla="val -33396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Why is the Y axis in this order?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109766C-30AC-4B28-A82F-652FF01E9C4B}"/>
              </a:ext>
            </a:extLst>
          </p:cNvPr>
          <p:cNvSpPr/>
          <p:nvPr/>
        </p:nvSpPr>
        <p:spPr>
          <a:xfrm>
            <a:off x="416071" y="3727618"/>
            <a:ext cx="4247369" cy="4673462"/>
          </a:xfrm>
          <a:prstGeom prst="wedgeRoundRectCallout">
            <a:avLst>
              <a:gd name="adj1" fmla="val 65712"/>
              <a:gd name="adj2" fmla="val -3376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Because the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/>
              <a:t>levels of relig have this order</a:t>
            </a:r>
            <a:endParaRPr lang="en-GB" sz="6000" dirty="0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49" name="Most useful skills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Most useful skills</a:t>
            </a:r>
          </a:p>
        </p:txBody>
      </p:sp>
      <p:sp>
        <p:nvSpPr>
          <p:cNvPr id="650" name="Reorder the levels…"/>
          <p:cNvSpPr txBox="1"/>
          <p:nvPr/>
        </p:nvSpPr>
        <p:spPr>
          <a:xfrm>
            <a:off x="8804664" y="4721442"/>
            <a:ext cx="6774671" cy="4273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Recode the levels</a:t>
            </a:r>
          </a:p>
          <a:p>
            <a:pPr marL="762000" lvl="1" indent="-762000" algn="l">
              <a:spcBef>
                <a:spcPts val="1500"/>
              </a:spcBef>
              <a:buSzPct val="100000"/>
              <a:buAutoNum type="arabicPeriod"/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Collapse levels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Reorder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56" name="fct_reorder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fct_reorder()</a:t>
            </a:r>
          </a:p>
        </p:txBody>
      </p:sp>
      <p:sp>
        <p:nvSpPr>
          <p:cNvPr id="657" name="Reorders the levels of a factor based on the result of fun(x) applied to each group of cases (grouped by level)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658" name="Rectangle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59" name="fct_reorder(f, x, fun = median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fun = median,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A4B5EFC-23F0-4009-BE1C-AA4FCFBA2474}"/>
              </a:ext>
            </a:extLst>
          </p:cNvPr>
          <p:cNvSpPr/>
          <p:nvPr/>
        </p:nvSpPr>
        <p:spPr>
          <a:xfrm>
            <a:off x="2834640" y="7755354"/>
            <a:ext cx="3521178" cy="1998418"/>
          </a:xfrm>
          <a:prstGeom prst="wedgeRoundRectCallout">
            <a:avLst>
              <a:gd name="adj1" fmla="val 84599"/>
              <a:gd name="adj2" fmla="val -106798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to reorder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1B0B74-4698-4732-AC80-1581E328B6BE}"/>
              </a:ext>
            </a:extLst>
          </p:cNvPr>
          <p:cNvSpPr/>
          <p:nvPr/>
        </p:nvSpPr>
        <p:spPr>
          <a:xfrm>
            <a:off x="6664485" y="7755354"/>
            <a:ext cx="4512204" cy="4715041"/>
          </a:xfrm>
          <a:prstGeom prst="wedgeRoundRectCallout">
            <a:avLst>
              <a:gd name="adj1" fmla="val 118"/>
              <a:gd name="adj2" fmla="val -75258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fun)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CCECB3A-EA98-4A37-A2EF-C72519172C53}"/>
              </a:ext>
            </a:extLst>
          </p:cNvPr>
          <p:cNvSpPr/>
          <p:nvPr/>
        </p:nvSpPr>
        <p:spPr>
          <a:xfrm>
            <a:off x="11485356" y="7755354"/>
            <a:ext cx="5995916" cy="3837220"/>
          </a:xfrm>
          <a:prstGeom prst="wedgeRoundRectCallout">
            <a:avLst>
              <a:gd name="adj1" fmla="val -25408"/>
              <a:gd name="adj2" fmla="val -78572"/>
              <a:gd name="adj3" fmla="val 16667"/>
            </a:avLst>
          </a:prstGeom>
          <a:solidFill>
            <a:srgbClr val="C0C0C0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function to reorder by </a:t>
            </a:r>
          </a:p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(in conjunction with x)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08D025-E05A-4AF7-A403-50777041BA2C}"/>
              </a:ext>
            </a:extLst>
          </p:cNvPr>
          <p:cNvSpPr/>
          <p:nvPr/>
        </p:nvSpPr>
        <p:spPr>
          <a:xfrm>
            <a:off x="17789939" y="7755354"/>
            <a:ext cx="3645408" cy="2917819"/>
          </a:xfrm>
          <a:prstGeom prst="wedgeRoundRectCallout">
            <a:avLst>
              <a:gd name="adj1" fmla="val -8793"/>
              <a:gd name="adj2" fmla="val -86671"/>
              <a:gd name="adj3" fmla="val 16667"/>
            </a:avLst>
          </a:prstGeom>
          <a:solidFill>
            <a:schemeClr val="bg1">
              <a:lumMod val="50000"/>
            </a:schemeClr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put in descending order?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67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68" name="gss_cat %&gt;%…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relig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df-tv2.pdf" descr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7-08-04 at 2.44.55 PM.png" descr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t="5769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R-logo.001.png" descr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247" name="Rectangle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8" name="flights %&gt;%…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flights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mutate(delayed = 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&gt; 0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select(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arr_delay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delayed)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Your Turn 3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3</a:t>
            </a:r>
          </a:p>
        </p:txBody>
      </p:sp>
      <p:sp>
        <p:nvSpPr>
          <p:cNvPr id="675" name="Repeat the previous exercise, some of whose code is in your notebook, to make a sensible graph of average TV consumption by marital status.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37463">
              <a:spcBef>
                <a:spcPts val="2200"/>
              </a:spcBef>
              <a:buSzTx/>
              <a:buNone/>
              <a:defRPr sz="552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Repeat the previous exercise, some of whose code is in your notebook, to make a sensible graph of average TV consumption by marital status.</a:t>
            </a:r>
          </a:p>
        </p:txBody>
      </p:sp>
      <p:pic>
        <p:nvPicPr>
          <p:cNvPr id="676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0" name="Rectangle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1" name="gss_cat %&gt;%…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v-married.pdf" descr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5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689" name="fct_reorder2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fct_reorder2()</a:t>
            </a:r>
          </a:p>
        </p:txBody>
      </p:sp>
      <p:sp>
        <p:nvSpPr>
          <p:cNvPr id="690" name="Reorders the levels of a factor by the Y values associated with the largest X values.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691" name="Rectangle"/>
          <p:cNvSpPr/>
          <p:nvPr/>
        </p:nvSpPr>
        <p:spPr>
          <a:xfrm>
            <a:off x="3121677" y="5508999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2" name="fct_reorder2(f, x, y, fun = last2, …, .desc = FALSE)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x, y, fun = last2, …, .desc = FALSE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BEA77E9-18F1-4936-835B-353E60CC94DB}"/>
              </a:ext>
            </a:extLst>
          </p:cNvPr>
          <p:cNvSpPr/>
          <p:nvPr/>
        </p:nvSpPr>
        <p:spPr>
          <a:xfrm>
            <a:off x="5088684" y="8266162"/>
            <a:ext cx="4457652" cy="1079018"/>
          </a:xfrm>
          <a:prstGeom prst="wedgeRoundRectCallout">
            <a:avLst>
              <a:gd name="adj1" fmla="val 37834"/>
              <a:gd name="adj2" fmla="val -210375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X variable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D3E1B49-FE1F-42F4-8B9A-33F89EEE33D0}"/>
              </a:ext>
            </a:extLst>
          </p:cNvPr>
          <p:cNvSpPr/>
          <p:nvPr/>
        </p:nvSpPr>
        <p:spPr>
          <a:xfrm>
            <a:off x="9820656" y="8266162"/>
            <a:ext cx="4457652" cy="1079018"/>
          </a:xfrm>
          <a:prstGeom prst="wedgeRoundRectCallout">
            <a:avLst>
              <a:gd name="adj1" fmla="val -44218"/>
              <a:gd name="adj2" fmla="val -208680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Y variable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pdf-prop-1.pdf" descr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699" name="Proportion who report each marital status by age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6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Proportion who report each marital status by age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3" name="Rectangle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4" name="gss_cat %&gt;%…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08" name="Rectangle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9" name="gss_cat %&gt;%…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marital)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count()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mutate(prop = n / sum(n))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(age, prop, 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color = 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fct_reorder2(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age, prop)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geom_line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df-prop-2.pdf" descr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imilar reordering functions"/>
          <p:cNvSpPr txBox="1"/>
          <p:nvPr/>
        </p:nvSpPr>
        <p:spPr>
          <a:xfrm>
            <a:off x="2628899" y="1835150"/>
            <a:ext cx="18716626" cy="970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Similar reordering functions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19" name="Rectangle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0" name="gss_cat %&gt;%…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1" name="pdf-bar-1.pdf" descr="pdf-bar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arm Up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Warm Up</a:t>
            </a:r>
          </a:p>
        </p:txBody>
      </p:sp>
      <p:sp>
        <p:nvSpPr>
          <p:cNvPr id="251" name="Did you fly here?…"/>
          <p:cNvSpPr txBox="1">
            <a:spLocks noGrp="1"/>
          </p:cNvSpPr>
          <p:nvPr>
            <p:ph type="body" sz="quarter" idx="4294967295"/>
          </p:nvPr>
        </p:nvSpPr>
        <p:spPr>
          <a:xfrm>
            <a:off x="8034418" y="5292619"/>
            <a:ext cx="8315165" cy="31307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Did you fly here?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Did your flight arrive late?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25" name="Rectangle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6" name="gss_cat %&gt;%…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marital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27" name="pdf-bar-2.pdf" descr="pdf-bar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fct_infreq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fct_infreq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CC BY-SA RStudio</a:t>
            </a:r>
          </a:p>
        </p:txBody>
      </p:sp>
      <p:pic>
        <p:nvPicPr>
          <p:cNvPr id="731" name="pdf-bar-3.pdf" descr="pdf-bar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fct_rev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fct_rev</a:t>
            </a:r>
          </a:p>
        </p:txBody>
      </p:sp>
      <p:sp>
        <p:nvSpPr>
          <p:cNvPr id="733" name="Rectangle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4" name="gss_cat %&gt;%…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fct_rev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fct_infreq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(marital)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geom_bar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hang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Your Turn 4"/>
          <p:cNvSpPr txBox="1">
            <a:spLocks noGrp="1"/>
          </p:cNvSpPr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10000" cap="none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Your Turn 4</a:t>
            </a:r>
          </a:p>
        </p:txBody>
      </p:sp>
      <p:sp>
        <p:nvSpPr>
          <p:cNvPr id="739" name="Do you think liberals or conservatives watch more TV?…"/>
          <p:cNvSpPr txBox="1">
            <a:spLocks noGrp="1"/>
          </p:cNvSpPr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Compute average tv hours by party ID an then plot the results.</a:t>
            </a:r>
          </a:p>
        </p:txBody>
      </p:sp>
      <p:pic>
        <p:nvPicPr>
          <p:cNvPr id="740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40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44" name="Rectangle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5" name="gss_cat %&gt;%…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</a:t>
            </a: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Rplot.png" descr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sp>
        <p:nvSpPr>
          <p:cNvPr id="750" name="1. How can we improve these labels?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rPr dirty="0"/>
              <a:t>1. How can we improve these labels?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0" grpId="1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54" name="fct_recode()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10000"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fct_recode()</a:t>
            </a:r>
          </a:p>
        </p:txBody>
      </p:sp>
      <p:sp>
        <p:nvSpPr>
          <p:cNvPr id="755" name="Changes values of levels"/>
          <p:cNvSpPr txBox="1"/>
          <p:nvPr/>
        </p:nvSpPr>
        <p:spPr>
          <a:xfrm>
            <a:off x="5321774" y="3715366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000"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</a:lstStyle>
          <a:p>
            <a:r>
              <a:t>Changes values of levels</a:t>
            </a:r>
          </a:p>
        </p:txBody>
      </p:sp>
      <p:sp>
        <p:nvSpPr>
          <p:cNvPr id="756" name="Rectangle"/>
          <p:cNvSpPr/>
          <p:nvPr/>
        </p:nvSpPr>
        <p:spPr>
          <a:xfrm>
            <a:off x="5372827" y="5554798"/>
            <a:ext cx="1363834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57" name="fct_recode(f, …)"/>
          <p:cNvSpPr txBox="1"/>
          <p:nvPr/>
        </p:nvSpPr>
        <p:spPr>
          <a:xfrm>
            <a:off x="5516384" y="5924776"/>
            <a:ext cx="1344064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f, …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75914093-F1EC-4BC5-904B-670A60100A25}"/>
              </a:ext>
            </a:extLst>
          </p:cNvPr>
          <p:cNvSpPr/>
          <p:nvPr/>
        </p:nvSpPr>
        <p:spPr>
          <a:xfrm>
            <a:off x="5573393" y="7838394"/>
            <a:ext cx="3474720" cy="1998418"/>
          </a:xfrm>
          <a:prstGeom prst="wedgeRoundRectCallout">
            <a:avLst>
              <a:gd name="adj1" fmla="val 63378"/>
              <a:gd name="adj2" fmla="val -109544"/>
              <a:gd name="adj3" fmla="val 16667"/>
            </a:avLst>
          </a:prstGeom>
          <a:solidFill>
            <a:srgbClr val="78AAD6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factor with levels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7487677F-64D2-4BBE-9897-5569B4EBC880}"/>
              </a:ext>
            </a:extLst>
          </p:cNvPr>
          <p:cNvSpPr/>
          <p:nvPr/>
        </p:nvSpPr>
        <p:spPr>
          <a:xfrm>
            <a:off x="9820656" y="7838394"/>
            <a:ext cx="7955280" cy="2917819"/>
          </a:xfrm>
          <a:prstGeom prst="wedgeRoundRectCallout">
            <a:avLst>
              <a:gd name="adj1" fmla="val -36641"/>
              <a:gd name="adj2" fmla="val -91484"/>
              <a:gd name="adj3" fmla="val 16667"/>
            </a:avLst>
          </a:prstGeom>
          <a:solidFill>
            <a:srgbClr val="A0C283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GB" sz="6000" dirty="0"/>
              <a:t>new level = old level pairs (as a named character vector)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Rectangle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62" name="forcats.png" descr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CC BY-SA RStudio</a:t>
            </a:r>
          </a:p>
        </p:txBody>
      </p:sp>
      <p:sp>
        <p:nvSpPr>
          <p:cNvPr id="764" name="gss_cat %&gt;%…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gss_cat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drop_na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fct_recode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rep"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"Independent, near dem" = "</a:t>
            </a:r>
            <a:r>
              <a:rPr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Ind,near</a:t>
            </a: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"Democrat, strong"      = "Strong democrat")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summarise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mean(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%&gt;%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fct_reorder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tvhours</a:t>
            </a:r>
            <a:r>
              <a:rPr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+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+ labs(y = "</a:t>
            </a:r>
            <a:r>
              <a:rPr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partyid</a:t>
            </a:r>
            <a:r>
              <a:rPr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Rplot03.tiff" descr="Rplot03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forcats.png" descr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C BY-SA RStudio"/>
          <p:cNvSpPr txBox="1"/>
          <p:nvPr/>
        </p:nvSpPr>
        <p:spPr>
          <a:xfrm>
            <a:off x="107771" y="13041442"/>
            <a:ext cx="2428558" cy="549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CC BY-SA RStudio</a:t>
            </a:r>
          </a:p>
        </p:txBody>
      </p:sp>
      <p:grpSp>
        <p:nvGrpSpPr>
          <p:cNvPr id="775" name="Group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769" name="conservative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0" name="conservative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1" name="conservative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conservative</a:t>
              </a:r>
            </a:p>
          </p:txBody>
        </p:sp>
        <p:sp>
          <p:nvSpPr>
            <p:cNvPr id="772" name="liberal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3" name="liberal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  <p:sp>
          <p:nvSpPr>
            <p:cNvPr id="774" name="liberal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sz="4700" b="1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defRPr>
              </a:lvl1pPr>
            </a:lstStyle>
            <a:p>
              <a:r>
                <a:t>liberal</a:t>
              </a:r>
            </a:p>
          </p:txBody>
        </p:sp>
      </p:grpSp>
      <p:sp>
        <p:nvSpPr>
          <p:cNvPr id="776" name="2. How can we combine  these groups?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sz="47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2. How can we combine  these groups?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  <p:bldP spid="776" grpId="2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Collapsing…"/>
          <p:cNvSpPr txBox="1"/>
          <p:nvPr/>
        </p:nvSpPr>
        <p:spPr>
          <a:xfrm>
            <a:off x="2628899" y="3435350"/>
            <a:ext cx="18716626" cy="650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t>levels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7041</Words>
  <Application>Microsoft Office PowerPoint</Application>
  <PresentationFormat>Custom</PresentationFormat>
  <Paragraphs>1158</Paragraphs>
  <Slides>186</Slides>
  <Notes>0</Notes>
  <HiddenSlides>72</HiddenSlides>
  <MMClips>14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198" baseType="lpstr">
      <vt:lpstr>Arial</vt:lpstr>
      <vt:lpstr>Courier New</vt:lpstr>
      <vt:lpstr>Gill Sans</vt:lpstr>
      <vt:lpstr>Gill Sans Light</vt:lpstr>
      <vt:lpstr>Helvetica Neue</vt:lpstr>
      <vt:lpstr>Lucida Grande</vt:lpstr>
      <vt:lpstr>Monaco</vt:lpstr>
      <vt:lpstr>Source Sans Pro</vt:lpstr>
      <vt:lpstr>Source Sans Pro ExtraLight</vt:lpstr>
      <vt:lpstr>Source Sans Pro Light</vt:lpstr>
      <vt:lpstr>Source Sans Pro Semibold</vt:lpstr>
      <vt:lpstr>White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Your Turn 2</vt:lpstr>
      <vt:lpstr>PowerPoint Presentation</vt:lpstr>
      <vt:lpstr>PowerPoint Presentation</vt:lpstr>
      <vt:lpstr>PowerPoint Presentation</vt:lpstr>
      <vt:lpstr>Your Turn</vt:lpstr>
      <vt:lpstr>PowerPoint Presentation</vt:lpstr>
      <vt:lpstr>Quiz</vt:lpstr>
      <vt:lpstr>Quiz</vt:lpstr>
      <vt:lpstr>Quiz</vt:lpstr>
      <vt:lpstr>Quiz</vt:lpstr>
      <vt:lpstr>Quiz</vt:lpstr>
      <vt:lpstr>Quiz</vt:lpstr>
      <vt:lpstr>PowerPoint Presentation</vt:lpstr>
      <vt:lpstr>PowerPoint Presentation</vt:lpstr>
      <vt:lpstr>Quiz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</vt:lpstr>
      <vt:lpstr>PowerPoint Presentation</vt:lpstr>
      <vt:lpstr>PowerPoint Presentation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times</vt:lpstr>
      <vt:lpstr>Quiz</vt:lpstr>
      <vt:lpstr>Quiz</vt:lpstr>
      <vt:lpstr>Quiz</vt:lpstr>
      <vt:lpstr>Quiz</vt:lpstr>
      <vt:lpstr>PowerPoint Presentation</vt:lpstr>
      <vt:lpstr>PowerPoint Presentation</vt:lpstr>
      <vt:lpstr>Warm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5</vt:lpstr>
      <vt:lpstr>PowerPoint Presentation</vt:lpstr>
      <vt:lpstr>PowerPoint Presentation</vt:lpstr>
      <vt:lpstr>PowerPoint Presentation</vt:lpstr>
      <vt:lpstr>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Quiz</vt:lpstr>
      <vt:lpstr>Quiz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Quiz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Your Turn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Smith, Mike K</cp:lastModifiedBy>
  <cp:revision>14</cp:revision>
  <dcterms:modified xsi:type="dcterms:W3CDTF">2019-09-23T09:38:06Z</dcterms:modified>
</cp:coreProperties>
</file>